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8" r:id="rId3"/>
    <p:sldId id="267" r:id="rId4"/>
    <p:sldId id="266" r:id="rId5"/>
    <p:sldId id="261" r:id="rId6"/>
    <p:sldId id="260" r:id="rId7"/>
    <p:sldId id="268" r:id="rId8"/>
    <p:sldId id="262" r:id="rId9"/>
    <p:sldId id="265" r:id="rId10"/>
    <p:sldId id="257" r:id="rId11"/>
    <p:sldId id="264" r:id="rId12"/>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4"/>
    <p:restoredTop sz="94693"/>
  </p:normalViewPr>
  <p:slideViewPr>
    <p:cSldViewPr snapToGrid="0" snapToObjects="1">
      <p:cViewPr>
        <p:scale>
          <a:sx n="180" d="100"/>
          <a:sy n="180" d="100"/>
        </p:scale>
        <p:origin x="2016"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87A7C-D6C6-9241-8CA1-22ED1DD49BB4}" type="datetimeFigureOut">
              <a:rPr lang="en-US" smtClean="0"/>
              <a:t>11/18/21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357E5-4A2B-C04F-90DB-7BAB4D881232}" type="slidenum">
              <a:rPr lang="en-US" smtClean="0"/>
              <a:t>‹#›</a:t>
            </a:fld>
            <a:endParaRPr lang="en-US"/>
          </a:p>
        </p:txBody>
      </p:sp>
    </p:spTree>
    <p:extLst>
      <p:ext uri="{BB962C8B-B14F-4D97-AF65-F5344CB8AC3E}">
        <p14:creationId xmlns:p14="http://schemas.microsoft.com/office/powerpoint/2010/main" val="3747441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27B171-3FFA-AB45-9CDE-817DA4FA6469}" type="datetime1">
              <a:rPr lang="en-US" smtClean="0"/>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4452C0-5982-3049-8CFE-F874B9FB114A}" type="slidenum">
              <a:rPr lang="en-US" smtClean="0"/>
              <a:t>‹#›</a:t>
            </a:fld>
            <a:endParaRPr lang="en-US"/>
          </a:p>
        </p:txBody>
      </p:sp>
    </p:spTree>
    <p:extLst>
      <p:ext uri="{BB962C8B-B14F-4D97-AF65-F5344CB8AC3E}">
        <p14:creationId xmlns:p14="http://schemas.microsoft.com/office/powerpoint/2010/main" val="6448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011BC-612A-8B4B-AB32-4377C9C24FEB}" type="datetime1">
              <a:rPr lang="en-US" smtClean="0"/>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4452C0-5982-3049-8CFE-F874B9FB114A}" type="slidenum">
              <a:rPr lang="en-US" smtClean="0"/>
              <a:t>‹#›</a:t>
            </a:fld>
            <a:endParaRPr lang="en-US"/>
          </a:p>
        </p:txBody>
      </p:sp>
    </p:spTree>
    <p:extLst>
      <p:ext uri="{BB962C8B-B14F-4D97-AF65-F5344CB8AC3E}">
        <p14:creationId xmlns:p14="http://schemas.microsoft.com/office/powerpoint/2010/main" val="3441154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6AD18C-D0B7-0748-B887-B72FE53EE809}" type="datetime1">
              <a:rPr lang="en-US" smtClean="0"/>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4452C0-5982-3049-8CFE-F874B9FB114A}" type="slidenum">
              <a:rPr lang="en-US" smtClean="0"/>
              <a:t>‹#›</a:t>
            </a:fld>
            <a:endParaRPr lang="en-US"/>
          </a:p>
        </p:txBody>
      </p:sp>
    </p:spTree>
    <p:extLst>
      <p:ext uri="{BB962C8B-B14F-4D97-AF65-F5344CB8AC3E}">
        <p14:creationId xmlns:p14="http://schemas.microsoft.com/office/powerpoint/2010/main" val="363299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76FB4F-5B6B-A14E-87D3-C4189D3A875D}" type="datetime1">
              <a:rPr lang="en-US" smtClean="0"/>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4452C0-5982-3049-8CFE-F874B9FB114A}" type="slidenum">
              <a:rPr lang="en-US" smtClean="0"/>
              <a:t>‹#›</a:t>
            </a:fld>
            <a:endParaRPr lang="en-US"/>
          </a:p>
        </p:txBody>
      </p:sp>
    </p:spTree>
    <p:extLst>
      <p:ext uri="{BB962C8B-B14F-4D97-AF65-F5344CB8AC3E}">
        <p14:creationId xmlns:p14="http://schemas.microsoft.com/office/powerpoint/2010/main" val="419441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38E3EA-F564-AC46-9B8C-5EB2BF197EA2}" type="datetime1">
              <a:rPr lang="en-US" smtClean="0"/>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4452C0-5982-3049-8CFE-F874B9FB114A}" type="slidenum">
              <a:rPr lang="en-US" smtClean="0"/>
              <a:t>‹#›</a:t>
            </a:fld>
            <a:endParaRPr lang="en-US"/>
          </a:p>
        </p:txBody>
      </p:sp>
    </p:spTree>
    <p:extLst>
      <p:ext uri="{BB962C8B-B14F-4D97-AF65-F5344CB8AC3E}">
        <p14:creationId xmlns:p14="http://schemas.microsoft.com/office/powerpoint/2010/main" val="1504390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DD6E2-B53D-9745-93C9-9F1486E8E850}" type="datetime1">
              <a:rPr lang="en-US" smtClean="0"/>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4452C0-5982-3049-8CFE-F874B9FB114A}" type="slidenum">
              <a:rPr lang="en-US" smtClean="0"/>
              <a:t>‹#›</a:t>
            </a:fld>
            <a:endParaRPr lang="en-US"/>
          </a:p>
        </p:txBody>
      </p:sp>
    </p:spTree>
    <p:extLst>
      <p:ext uri="{BB962C8B-B14F-4D97-AF65-F5344CB8AC3E}">
        <p14:creationId xmlns:p14="http://schemas.microsoft.com/office/powerpoint/2010/main" val="969509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6FF668-93E2-534E-8B84-3913C0374108}" type="datetime1">
              <a:rPr lang="en-US" smtClean="0"/>
              <a:t>11/18/21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4452C0-5982-3049-8CFE-F874B9FB114A}" type="slidenum">
              <a:rPr lang="en-US" smtClean="0"/>
              <a:t>‹#›</a:t>
            </a:fld>
            <a:endParaRPr lang="en-US"/>
          </a:p>
        </p:txBody>
      </p:sp>
    </p:spTree>
    <p:extLst>
      <p:ext uri="{BB962C8B-B14F-4D97-AF65-F5344CB8AC3E}">
        <p14:creationId xmlns:p14="http://schemas.microsoft.com/office/powerpoint/2010/main" val="51390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E10DA6-510A-D14B-A41C-8E6D6BA02E1A}" type="datetime1">
              <a:rPr lang="en-US" smtClean="0"/>
              <a:t>11/18/21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4452C0-5982-3049-8CFE-F874B9FB114A}" type="slidenum">
              <a:rPr lang="en-US" smtClean="0"/>
              <a:t>‹#›</a:t>
            </a:fld>
            <a:endParaRPr lang="en-US"/>
          </a:p>
        </p:txBody>
      </p:sp>
    </p:spTree>
    <p:extLst>
      <p:ext uri="{BB962C8B-B14F-4D97-AF65-F5344CB8AC3E}">
        <p14:creationId xmlns:p14="http://schemas.microsoft.com/office/powerpoint/2010/main" val="272411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9A24A5-2AF2-F343-A3A0-EFA837493E42}" type="datetime1">
              <a:rPr lang="en-US" smtClean="0"/>
              <a:t>11/18/21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4452C0-5982-3049-8CFE-F874B9FB114A}" type="slidenum">
              <a:rPr lang="en-US" smtClean="0"/>
              <a:t>‹#›</a:t>
            </a:fld>
            <a:endParaRPr lang="en-US"/>
          </a:p>
        </p:txBody>
      </p:sp>
    </p:spTree>
    <p:extLst>
      <p:ext uri="{BB962C8B-B14F-4D97-AF65-F5344CB8AC3E}">
        <p14:creationId xmlns:p14="http://schemas.microsoft.com/office/powerpoint/2010/main" val="4285669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8849AC-A2A7-1145-B3BC-FFEBE7AC7162}" type="datetime1">
              <a:rPr lang="en-US" smtClean="0"/>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4452C0-5982-3049-8CFE-F874B9FB114A}" type="slidenum">
              <a:rPr lang="en-US" smtClean="0"/>
              <a:t>‹#›</a:t>
            </a:fld>
            <a:endParaRPr lang="en-US"/>
          </a:p>
        </p:txBody>
      </p:sp>
    </p:spTree>
    <p:extLst>
      <p:ext uri="{BB962C8B-B14F-4D97-AF65-F5344CB8AC3E}">
        <p14:creationId xmlns:p14="http://schemas.microsoft.com/office/powerpoint/2010/main" val="24168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98877F-9D51-5742-84C3-BA2ABF33A6A6}" type="datetime1">
              <a:rPr lang="en-US" smtClean="0"/>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4452C0-5982-3049-8CFE-F874B9FB114A}" type="slidenum">
              <a:rPr lang="en-US" smtClean="0"/>
              <a:t>‹#›</a:t>
            </a:fld>
            <a:endParaRPr lang="en-US"/>
          </a:p>
        </p:txBody>
      </p:sp>
    </p:spTree>
    <p:extLst>
      <p:ext uri="{BB962C8B-B14F-4D97-AF65-F5344CB8AC3E}">
        <p14:creationId xmlns:p14="http://schemas.microsoft.com/office/powerpoint/2010/main" val="2906125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B7663F-FF4A-C840-B980-B818CFB9C566}" type="datetime1">
              <a:rPr lang="en-US" smtClean="0"/>
              <a:t>11/18/21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452C0-5982-3049-8CFE-F874B9FB114A}" type="slidenum">
              <a:rPr lang="en-US" smtClean="0"/>
              <a:t>‹#›</a:t>
            </a:fld>
            <a:endParaRPr lang="en-US"/>
          </a:p>
        </p:txBody>
      </p:sp>
    </p:spTree>
    <p:extLst>
      <p:ext uri="{BB962C8B-B14F-4D97-AF65-F5344CB8AC3E}">
        <p14:creationId xmlns:p14="http://schemas.microsoft.com/office/powerpoint/2010/main" val="2978263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osapublishing.org/submit/style/oestyleguide.cf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58587B-18DB-C049-9BC3-F10741538217}"/>
              </a:ext>
            </a:extLst>
          </p:cNvPr>
          <p:cNvSpPr txBox="1"/>
          <p:nvPr/>
        </p:nvSpPr>
        <p:spPr>
          <a:xfrm>
            <a:off x="331610" y="374754"/>
            <a:ext cx="3098029" cy="5755422"/>
          </a:xfrm>
          <a:prstGeom prst="rect">
            <a:avLst/>
          </a:prstGeom>
          <a:noFill/>
        </p:spPr>
        <p:txBody>
          <a:bodyPr wrap="square" rtlCol="0">
            <a:spAutoFit/>
          </a:bodyPr>
          <a:lstStyle/>
          <a:p>
            <a:r>
              <a:rPr lang="en-US" sz="1600" b="1" i="1" dirty="0"/>
              <a:t>NEW </a:t>
            </a:r>
            <a:r>
              <a:rPr lang="en-US" sz="1600" b="1" dirty="0"/>
              <a:t>Data from June 2020 (1st and 2</a:t>
            </a:r>
            <a:r>
              <a:rPr lang="en-US" sz="1600" b="1" baseline="30000" dirty="0"/>
              <a:t>nd</a:t>
            </a:r>
            <a:r>
              <a:rPr lang="en-US" sz="1600" b="1" dirty="0"/>
              <a:t> harmonics, new </a:t>
            </a:r>
            <a:r>
              <a:rPr lang="en-US" sz="1600" b="1" dirty="0" err="1"/>
              <a:t>flim</a:t>
            </a:r>
            <a:r>
              <a:rPr lang="en-US" sz="1600" b="1" dirty="0"/>
              <a:t> box)</a:t>
            </a:r>
          </a:p>
          <a:p>
            <a:endParaRPr lang="en-US" sz="1600" dirty="0"/>
          </a:p>
          <a:p>
            <a:r>
              <a:rPr lang="en-US" sz="1600" dirty="0"/>
              <a:t>PA14 </a:t>
            </a:r>
            <a:r>
              <a:rPr lang="en-US" sz="1600" dirty="0" err="1"/>
              <a:t>phz</a:t>
            </a:r>
            <a:r>
              <a:rPr lang="en-US" sz="1600" dirty="0"/>
              <a:t> knockout</a:t>
            </a:r>
          </a:p>
          <a:p>
            <a:r>
              <a:rPr lang="en-US" sz="1600" dirty="0"/>
              <a:t>Colony biofilms </a:t>
            </a:r>
          </a:p>
          <a:p>
            <a:r>
              <a:rPr lang="en-US" sz="1600" dirty="0"/>
              <a:t>3 days in M9 succinate plates</a:t>
            </a:r>
          </a:p>
          <a:p>
            <a:endParaRPr lang="en-US" sz="1600" dirty="0"/>
          </a:p>
          <a:p>
            <a:pPr marL="214313" indent="-214313">
              <a:buFont typeface="Arial" panose="020B0604020202020204" pitchFamily="34" charset="0"/>
              <a:buChar char="•"/>
            </a:pPr>
            <a:r>
              <a:rPr lang="en-US" sz="1600" dirty="0"/>
              <a:t>All </a:t>
            </a:r>
            <a:r>
              <a:rPr lang="en-US" sz="1600" dirty="0" err="1"/>
              <a:t>phz</a:t>
            </a:r>
            <a:r>
              <a:rPr lang="en-US" sz="1600" dirty="0"/>
              <a:t> ko M9 data points (N=33) lie in the phaser between PVD and hydroxy-phenazine.</a:t>
            </a:r>
          </a:p>
          <a:p>
            <a:pPr marL="214313" indent="-214313">
              <a:buFont typeface="Arial" panose="020B0604020202020204" pitchFamily="34" charset="0"/>
              <a:buChar char="•"/>
            </a:pPr>
            <a:r>
              <a:rPr lang="en-US" sz="1600" dirty="0"/>
              <a:t>So with just this data, it </a:t>
            </a:r>
            <a:r>
              <a:rPr lang="en-US" sz="1600" u="sng" dirty="0"/>
              <a:t>appears </a:t>
            </a:r>
            <a:r>
              <a:rPr lang="en-US" sz="1600" dirty="0"/>
              <a:t>as if hydroxy-phenazine and pyocyanin are in the </a:t>
            </a:r>
            <a:r>
              <a:rPr lang="en-US" sz="1600" dirty="0" err="1"/>
              <a:t>phz</a:t>
            </a:r>
            <a:r>
              <a:rPr lang="en-US" sz="1600" dirty="0"/>
              <a:t> ko culture. </a:t>
            </a:r>
          </a:p>
          <a:p>
            <a:pPr marL="214313" indent="-214313">
              <a:buFont typeface="Arial" panose="020B0604020202020204" pitchFamily="34" charset="0"/>
              <a:buChar char="•"/>
            </a:pPr>
            <a:r>
              <a:rPr lang="en-US" sz="1600" dirty="0"/>
              <a:t>But really, the culture signal is likely coming from PVD and/or enzyme-bound NADH.</a:t>
            </a:r>
          </a:p>
          <a:p>
            <a:pPr marL="214313" indent="-214313">
              <a:buFont typeface="Arial" panose="020B0604020202020204" pitchFamily="34" charset="0"/>
              <a:buChar char="•"/>
            </a:pPr>
            <a:r>
              <a:rPr lang="en-US" sz="1600" dirty="0"/>
              <a:t>Things like pH affects fluorescence lifetime, so I wouldn’t be surprised if the lifetime of PVD in an actual culture is shifted, but we don’t have any data to prove this.</a:t>
            </a:r>
          </a:p>
        </p:txBody>
      </p:sp>
      <p:pic>
        <p:nvPicPr>
          <p:cNvPr id="7" name="Picture 6">
            <a:extLst>
              <a:ext uri="{FF2B5EF4-FFF2-40B4-BE49-F238E27FC236}">
                <a16:creationId xmlns:a16="http://schemas.microsoft.com/office/drawing/2014/main" id="{416A5042-06CD-054D-98D8-9AC39AD3C462}"/>
              </a:ext>
            </a:extLst>
          </p:cNvPr>
          <p:cNvPicPr>
            <a:picLocks noChangeAspect="1"/>
          </p:cNvPicPr>
          <p:nvPr/>
        </p:nvPicPr>
        <p:blipFill>
          <a:blip r:embed="rId2"/>
          <a:stretch>
            <a:fillRect/>
          </a:stretch>
        </p:blipFill>
        <p:spPr>
          <a:xfrm>
            <a:off x="3903321" y="1374086"/>
            <a:ext cx="4814371" cy="4109829"/>
          </a:xfrm>
          <a:prstGeom prst="rect">
            <a:avLst/>
          </a:prstGeom>
        </p:spPr>
      </p:pic>
      <p:sp>
        <p:nvSpPr>
          <p:cNvPr id="8" name="TextBox 7">
            <a:extLst>
              <a:ext uri="{FF2B5EF4-FFF2-40B4-BE49-F238E27FC236}">
                <a16:creationId xmlns:a16="http://schemas.microsoft.com/office/drawing/2014/main" id="{3CE27CD6-359E-5D45-AA54-F5E41563E339}"/>
              </a:ext>
            </a:extLst>
          </p:cNvPr>
          <p:cNvSpPr txBox="1"/>
          <p:nvPr/>
        </p:nvSpPr>
        <p:spPr>
          <a:xfrm>
            <a:off x="4408326" y="897872"/>
            <a:ext cx="4828403" cy="300082"/>
          </a:xfrm>
          <a:prstGeom prst="rect">
            <a:avLst/>
          </a:prstGeom>
          <a:noFill/>
        </p:spPr>
        <p:txBody>
          <a:bodyPr wrap="square" rtlCol="0">
            <a:spAutoFit/>
          </a:bodyPr>
          <a:lstStyle/>
          <a:p>
            <a:pPr algn="ctr"/>
            <a:r>
              <a:rPr lang="en-US" sz="1350" dirty="0" err="1"/>
              <a:t>SimFCS</a:t>
            </a:r>
            <a:r>
              <a:rPr lang="en-US" sz="1350" dirty="0"/>
              <a:t> plot. (1</a:t>
            </a:r>
            <a:r>
              <a:rPr lang="en-US" sz="1350" baseline="30000" dirty="0"/>
              <a:t>st</a:t>
            </a:r>
            <a:r>
              <a:rPr lang="en-US" sz="1350" dirty="0"/>
              <a:t> harmonics)</a:t>
            </a:r>
          </a:p>
        </p:txBody>
      </p:sp>
      <p:sp>
        <p:nvSpPr>
          <p:cNvPr id="9" name="TextBox 8">
            <a:extLst>
              <a:ext uri="{FF2B5EF4-FFF2-40B4-BE49-F238E27FC236}">
                <a16:creationId xmlns:a16="http://schemas.microsoft.com/office/drawing/2014/main" id="{E8754C63-24A1-ED4B-A2D0-E3C2B961FB52}"/>
              </a:ext>
            </a:extLst>
          </p:cNvPr>
          <p:cNvSpPr txBox="1"/>
          <p:nvPr/>
        </p:nvSpPr>
        <p:spPr>
          <a:xfrm>
            <a:off x="6921061" y="3429001"/>
            <a:ext cx="1190297" cy="507831"/>
          </a:xfrm>
          <a:prstGeom prst="rect">
            <a:avLst/>
          </a:prstGeom>
          <a:noFill/>
        </p:spPr>
        <p:txBody>
          <a:bodyPr wrap="square" rtlCol="0">
            <a:spAutoFit/>
          </a:bodyPr>
          <a:lstStyle/>
          <a:p>
            <a:r>
              <a:rPr lang="en-US" sz="1350" dirty="0"/>
              <a:t>M9 media background</a:t>
            </a:r>
          </a:p>
        </p:txBody>
      </p:sp>
      <p:sp>
        <p:nvSpPr>
          <p:cNvPr id="10" name="TextBox 9">
            <a:extLst>
              <a:ext uri="{FF2B5EF4-FFF2-40B4-BE49-F238E27FC236}">
                <a16:creationId xmlns:a16="http://schemas.microsoft.com/office/drawing/2014/main" id="{061A5575-DE50-2B43-A65A-9A26B44DDA2B}"/>
              </a:ext>
            </a:extLst>
          </p:cNvPr>
          <p:cNvSpPr txBox="1"/>
          <p:nvPr/>
        </p:nvSpPr>
        <p:spPr>
          <a:xfrm>
            <a:off x="6110576" y="3636749"/>
            <a:ext cx="1190297" cy="300082"/>
          </a:xfrm>
          <a:prstGeom prst="rect">
            <a:avLst/>
          </a:prstGeom>
          <a:noFill/>
        </p:spPr>
        <p:txBody>
          <a:bodyPr wrap="square" rtlCol="0">
            <a:spAutoFit/>
          </a:bodyPr>
          <a:lstStyle/>
          <a:p>
            <a:r>
              <a:rPr lang="en-US" sz="1350" dirty="0"/>
              <a:t>PVD</a:t>
            </a:r>
          </a:p>
        </p:txBody>
      </p:sp>
      <p:sp>
        <p:nvSpPr>
          <p:cNvPr id="11" name="TextBox 10">
            <a:extLst>
              <a:ext uri="{FF2B5EF4-FFF2-40B4-BE49-F238E27FC236}">
                <a16:creationId xmlns:a16="http://schemas.microsoft.com/office/drawing/2014/main" id="{C2BE6D1B-8E52-7B45-89FA-FEB0A74F3A45}"/>
              </a:ext>
            </a:extLst>
          </p:cNvPr>
          <p:cNvSpPr txBox="1"/>
          <p:nvPr/>
        </p:nvSpPr>
        <p:spPr>
          <a:xfrm>
            <a:off x="5632231" y="4394638"/>
            <a:ext cx="1190297" cy="300082"/>
          </a:xfrm>
          <a:prstGeom prst="rect">
            <a:avLst/>
          </a:prstGeom>
          <a:noFill/>
        </p:spPr>
        <p:txBody>
          <a:bodyPr wrap="square" rtlCol="0">
            <a:spAutoFit/>
          </a:bodyPr>
          <a:lstStyle/>
          <a:p>
            <a:r>
              <a:rPr lang="en-US" sz="1350" dirty="0"/>
              <a:t>PYO</a:t>
            </a:r>
          </a:p>
        </p:txBody>
      </p:sp>
      <p:sp>
        <p:nvSpPr>
          <p:cNvPr id="12" name="TextBox 11">
            <a:extLst>
              <a:ext uri="{FF2B5EF4-FFF2-40B4-BE49-F238E27FC236}">
                <a16:creationId xmlns:a16="http://schemas.microsoft.com/office/drawing/2014/main" id="{6D481861-1604-9640-945F-62CA0F9185FF}"/>
              </a:ext>
            </a:extLst>
          </p:cNvPr>
          <p:cNvSpPr txBox="1"/>
          <p:nvPr/>
        </p:nvSpPr>
        <p:spPr>
          <a:xfrm>
            <a:off x="5730765" y="4042374"/>
            <a:ext cx="1190297" cy="300082"/>
          </a:xfrm>
          <a:prstGeom prst="rect">
            <a:avLst/>
          </a:prstGeom>
          <a:noFill/>
        </p:spPr>
        <p:txBody>
          <a:bodyPr wrap="square" rtlCol="0">
            <a:spAutoFit/>
          </a:bodyPr>
          <a:lstStyle/>
          <a:p>
            <a:r>
              <a:rPr lang="en-US" sz="1350" dirty="0"/>
              <a:t>OH-</a:t>
            </a:r>
            <a:r>
              <a:rPr lang="en-US" sz="1350" dirty="0" err="1"/>
              <a:t>Phz</a:t>
            </a:r>
            <a:endParaRPr lang="en-US" sz="1350" dirty="0"/>
          </a:p>
        </p:txBody>
      </p:sp>
      <p:sp>
        <p:nvSpPr>
          <p:cNvPr id="13" name="TextBox 12">
            <a:extLst>
              <a:ext uri="{FF2B5EF4-FFF2-40B4-BE49-F238E27FC236}">
                <a16:creationId xmlns:a16="http://schemas.microsoft.com/office/drawing/2014/main" id="{AA4774E3-EA2C-D447-B99D-52D6DDFD0CBD}"/>
              </a:ext>
            </a:extLst>
          </p:cNvPr>
          <p:cNvSpPr txBox="1"/>
          <p:nvPr/>
        </p:nvSpPr>
        <p:spPr>
          <a:xfrm>
            <a:off x="3250960" y="3702037"/>
            <a:ext cx="2976419" cy="507831"/>
          </a:xfrm>
          <a:prstGeom prst="rect">
            <a:avLst/>
          </a:prstGeom>
          <a:noFill/>
        </p:spPr>
        <p:txBody>
          <a:bodyPr wrap="square" rtlCol="0">
            <a:spAutoFit/>
          </a:bodyPr>
          <a:lstStyle/>
          <a:p>
            <a:r>
              <a:rPr lang="en-US" sz="1350" dirty="0">
                <a:highlight>
                  <a:srgbClr val="C0C0C0"/>
                </a:highlight>
              </a:rPr>
              <a:t>3 plates, depths 0-1000 µM</a:t>
            </a:r>
          </a:p>
          <a:p>
            <a:r>
              <a:rPr lang="en-US" sz="1350" dirty="0">
                <a:highlight>
                  <a:srgbClr val="C0C0C0"/>
                </a:highlight>
              </a:rPr>
              <a:t>N=33 images</a:t>
            </a:r>
          </a:p>
        </p:txBody>
      </p:sp>
      <p:sp>
        <p:nvSpPr>
          <p:cNvPr id="14" name="Oval 13">
            <a:extLst>
              <a:ext uri="{FF2B5EF4-FFF2-40B4-BE49-F238E27FC236}">
                <a16:creationId xmlns:a16="http://schemas.microsoft.com/office/drawing/2014/main" id="{16902D40-F02E-9C42-BE56-C79301AC0FCA}"/>
              </a:ext>
            </a:extLst>
          </p:cNvPr>
          <p:cNvSpPr/>
          <p:nvPr/>
        </p:nvSpPr>
        <p:spPr>
          <a:xfrm>
            <a:off x="5763485" y="3749322"/>
            <a:ext cx="266826" cy="2366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Arrow Connector 15">
            <a:extLst>
              <a:ext uri="{FF2B5EF4-FFF2-40B4-BE49-F238E27FC236}">
                <a16:creationId xmlns:a16="http://schemas.microsoft.com/office/drawing/2014/main" id="{7EA26654-D4F3-1044-B985-C6887C5767EA}"/>
              </a:ext>
            </a:extLst>
          </p:cNvPr>
          <p:cNvCxnSpPr>
            <a:cxnSpLocks/>
          </p:cNvCxnSpPr>
          <p:nvPr/>
        </p:nvCxnSpPr>
        <p:spPr>
          <a:xfrm flipH="1">
            <a:off x="5226269" y="3846072"/>
            <a:ext cx="507162" cy="65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Slide Number Placeholder 19">
            <a:extLst>
              <a:ext uri="{FF2B5EF4-FFF2-40B4-BE49-F238E27FC236}">
                <a16:creationId xmlns:a16="http://schemas.microsoft.com/office/drawing/2014/main" id="{51A1DBF3-8746-0E4E-9A54-88E1483FFEF5}"/>
              </a:ext>
            </a:extLst>
          </p:cNvPr>
          <p:cNvSpPr>
            <a:spLocks noGrp="1"/>
          </p:cNvSpPr>
          <p:nvPr>
            <p:ph type="sldNum" sz="quarter" idx="12"/>
          </p:nvPr>
        </p:nvSpPr>
        <p:spPr/>
        <p:txBody>
          <a:bodyPr/>
          <a:lstStyle/>
          <a:p>
            <a:fld id="{454452C0-5982-3049-8CFE-F874B9FB114A}" type="slidenum">
              <a:rPr lang="en-US" smtClean="0"/>
              <a:t>1</a:t>
            </a:fld>
            <a:endParaRPr lang="en-US"/>
          </a:p>
        </p:txBody>
      </p:sp>
    </p:spTree>
    <p:extLst>
      <p:ext uri="{BB962C8B-B14F-4D97-AF65-F5344CB8AC3E}">
        <p14:creationId xmlns:p14="http://schemas.microsoft.com/office/powerpoint/2010/main" val="835331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856D3-3DD6-5944-8F13-2E7E027ECBDB}"/>
              </a:ext>
            </a:extLst>
          </p:cNvPr>
          <p:cNvSpPr>
            <a:spLocks noGrp="1"/>
          </p:cNvSpPr>
          <p:nvPr>
            <p:ph idx="1"/>
          </p:nvPr>
        </p:nvSpPr>
        <p:spPr>
          <a:xfrm>
            <a:off x="270841" y="858741"/>
            <a:ext cx="3012005" cy="5495348"/>
          </a:xfrm>
        </p:spPr>
        <p:txBody>
          <a:bodyPr>
            <a:normAutofit/>
          </a:bodyPr>
          <a:lstStyle/>
          <a:p>
            <a:r>
              <a:rPr lang="en-US" sz="2000" dirty="0"/>
              <a:t>2. Characterized Pa cultures </a:t>
            </a:r>
          </a:p>
          <a:p>
            <a:pPr lvl="1"/>
            <a:r>
              <a:rPr lang="en-US" sz="1800" u="sng" dirty="0"/>
              <a:t>Supplemental: </a:t>
            </a:r>
            <a:r>
              <a:rPr lang="en-US" sz="1800" dirty="0"/>
              <a:t>Compared Pa phaser to other bacteria (</a:t>
            </a:r>
            <a:r>
              <a:rPr lang="en-US" sz="1800" dirty="0" err="1"/>
              <a:t>Rothia</a:t>
            </a:r>
            <a:r>
              <a:rPr lang="en-US" sz="1800" dirty="0"/>
              <a:t>, Steno, Ss)</a:t>
            </a:r>
          </a:p>
          <a:p>
            <a:pPr lvl="1"/>
            <a:r>
              <a:rPr lang="en-US" sz="1800" u="sng" dirty="0"/>
              <a:t>Fig. 2</a:t>
            </a:r>
            <a:r>
              <a:rPr lang="en-US" sz="1800" dirty="0"/>
              <a:t>: FLIM of Pa cultures in ASM, M9 glucose, pyruvate, succinate (aerobic, hypoxic)</a:t>
            </a:r>
          </a:p>
          <a:p>
            <a:pPr lvl="2"/>
            <a:endParaRPr lang="en-US" sz="1600" dirty="0"/>
          </a:p>
          <a:p>
            <a:pPr marL="685800" lvl="2" indent="0">
              <a:buNone/>
            </a:pPr>
            <a:endParaRPr lang="en-US" sz="1600" dirty="0"/>
          </a:p>
          <a:p>
            <a:pPr marL="685800" lvl="2" indent="0">
              <a:buNone/>
            </a:pPr>
            <a:endParaRPr lang="en-US" sz="1600" dirty="0"/>
          </a:p>
          <a:p>
            <a:pPr marL="342900" lvl="1" indent="0">
              <a:buNone/>
            </a:pPr>
            <a:endParaRPr lang="en-US" sz="1800" dirty="0"/>
          </a:p>
          <a:p>
            <a:pPr lvl="1"/>
            <a:endParaRPr lang="en-US" sz="1800" dirty="0"/>
          </a:p>
        </p:txBody>
      </p:sp>
      <p:pic>
        <p:nvPicPr>
          <p:cNvPr id="6" name="Picture 5">
            <a:extLst>
              <a:ext uri="{FF2B5EF4-FFF2-40B4-BE49-F238E27FC236}">
                <a16:creationId xmlns:a16="http://schemas.microsoft.com/office/drawing/2014/main" id="{63E29D57-9AD9-4043-9980-64E7DB70F0DB}"/>
              </a:ext>
            </a:extLst>
          </p:cNvPr>
          <p:cNvPicPr>
            <a:picLocks noChangeAspect="1"/>
          </p:cNvPicPr>
          <p:nvPr/>
        </p:nvPicPr>
        <p:blipFill>
          <a:blip r:embed="rId3"/>
          <a:stretch>
            <a:fillRect/>
          </a:stretch>
        </p:blipFill>
        <p:spPr>
          <a:xfrm>
            <a:off x="3132944" y="858740"/>
            <a:ext cx="5920441" cy="5634133"/>
          </a:xfrm>
          <a:prstGeom prst="rect">
            <a:avLst/>
          </a:prstGeom>
        </p:spPr>
      </p:pic>
      <p:sp>
        <p:nvSpPr>
          <p:cNvPr id="9" name="Slide Number Placeholder 8">
            <a:extLst>
              <a:ext uri="{FF2B5EF4-FFF2-40B4-BE49-F238E27FC236}">
                <a16:creationId xmlns:a16="http://schemas.microsoft.com/office/drawing/2014/main" id="{3B8DC384-8C8F-664D-8324-39B42C0CD376}"/>
              </a:ext>
            </a:extLst>
          </p:cNvPr>
          <p:cNvSpPr>
            <a:spLocks noGrp="1"/>
          </p:cNvSpPr>
          <p:nvPr>
            <p:ph type="sldNum" sz="quarter" idx="12"/>
          </p:nvPr>
        </p:nvSpPr>
        <p:spPr/>
        <p:txBody>
          <a:bodyPr/>
          <a:lstStyle/>
          <a:p>
            <a:fld id="{454452C0-5982-3049-8CFE-F874B9FB114A}" type="slidenum">
              <a:rPr lang="en-US" smtClean="0"/>
              <a:t>10</a:t>
            </a:fld>
            <a:endParaRPr lang="en-US"/>
          </a:p>
        </p:txBody>
      </p:sp>
    </p:spTree>
    <p:extLst>
      <p:ext uri="{BB962C8B-B14F-4D97-AF65-F5344CB8AC3E}">
        <p14:creationId xmlns:p14="http://schemas.microsoft.com/office/powerpoint/2010/main" val="1028298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856D3-3DD6-5944-8F13-2E7E027ECBDB}"/>
              </a:ext>
            </a:extLst>
          </p:cNvPr>
          <p:cNvSpPr>
            <a:spLocks noGrp="1"/>
          </p:cNvSpPr>
          <p:nvPr>
            <p:ph idx="1"/>
          </p:nvPr>
        </p:nvSpPr>
        <p:spPr>
          <a:xfrm>
            <a:off x="270842" y="858741"/>
            <a:ext cx="3326798" cy="5495348"/>
          </a:xfrm>
        </p:spPr>
        <p:txBody>
          <a:bodyPr>
            <a:normAutofit/>
          </a:bodyPr>
          <a:lstStyle/>
          <a:p>
            <a:r>
              <a:rPr lang="en-US" sz="2000" dirty="0"/>
              <a:t>3. Characterized Pa biofilms</a:t>
            </a:r>
          </a:p>
          <a:p>
            <a:pPr lvl="1"/>
            <a:r>
              <a:rPr lang="en-US" sz="1800" u="sng" dirty="0"/>
              <a:t>Fig. 3</a:t>
            </a:r>
            <a:r>
              <a:rPr lang="en-US" sz="1800" dirty="0"/>
              <a:t>: WT and </a:t>
            </a:r>
            <a:r>
              <a:rPr lang="en-US" sz="1800" dirty="0" err="1"/>
              <a:t>phz</a:t>
            </a:r>
            <a:r>
              <a:rPr lang="en-US" sz="1800" dirty="0"/>
              <a:t> ko biofilms in ASM, M9 succinate</a:t>
            </a:r>
          </a:p>
          <a:p>
            <a:pPr lvl="2"/>
            <a:r>
              <a:rPr lang="en-US" sz="1600" dirty="0"/>
              <a:t>3a: compare means of WT to </a:t>
            </a:r>
            <a:r>
              <a:rPr lang="en-US" sz="1600" dirty="0" err="1"/>
              <a:t>phz</a:t>
            </a:r>
            <a:r>
              <a:rPr lang="en-US" sz="1600" dirty="0"/>
              <a:t> ko (need to make)</a:t>
            </a:r>
          </a:p>
          <a:p>
            <a:pPr lvl="2"/>
            <a:r>
              <a:rPr lang="en-US" sz="1600" dirty="0"/>
              <a:t>3b: show WT depth trend towards PYO</a:t>
            </a:r>
          </a:p>
          <a:p>
            <a:pPr lvl="2"/>
            <a:endParaRPr lang="en-US" sz="1600" dirty="0"/>
          </a:p>
          <a:p>
            <a:pPr marL="685800" lvl="2" indent="0">
              <a:buNone/>
            </a:pPr>
            <a:endParaRPr lang="en-US" sz="1600" dirty="0"/>
          </a:p>
          <a:p>
            <a:pPr marL="685800" lvl="2" indent="0">
              <a:buNone/>
            </a:pPr>
            <a:endParaRPr lang="en-US" sz="1600" dirty="0"/>
          </a:p>
          <a:p>
            <a:pPr marL="342900" lvl="1" indent="0">
              <a:buNone/>
            </a:pPr>
            <a:endParaRPr lang="en-US" sz="1800" dirty="0"/>
          </a:p>
          <a:p>
            <a:pPr lvl="1"/>
            <a:endParaRPr lang="en-US" sz="1800" dirty="0"/>
          </a:p>
        </p:txBody>
      </p:sp>
      <p:pic>
        <p:nvPicPr>
          <p:cNvPr id="4" name="Picture 3">
            <a:extLst>
              <a:ext uri="{FF2B5EF4-FFF2-40B4-BE49-F238E27FC236}">
                <a16:creationId xmlns:a16="http://schemas.microsoft.com/office/drawing/2014/main" id="{E7908DBE-6626-A944-A51C-B6A71E34486C}"/>
              </a:ext>
            </a:extLst>
          </p:cNvPr>
          <p:cNvPicPr>
            <a:picLocks noChangeAspect="1"/>
          </p:cNvPicPr>
          <p:nvPr/>
        </p:nvPicPr>
        <p:blipFill rotWithShape="1">
          <a:blip r:embed="rId2"/>
          <a:srcRect t="19961" r="7730"/>
          <a:stretch/>
        </p:blipFill>
        <p:spPr>
          <a:xfrm>
            <a:off x="1046731" y="3337998"/>
            <a:ext cx="7050538" cy="3016091"/>
          </a:xfrm>
          <a:prstGeom prst="rect">
            <a:avLst/>
          </a:prstGeom>
        </p:spPr>
      </p:pic>
      <p:sp>
        <p:nvSpPr>
          <p:cNvPr id="7" name="Slide Number Placeholder 6">
            <a:extLst>
              <a:ext uri="{FF2B5EF4-FFF2-40B4-BE49-F238E27FC236}">
                <a16:creationId xmlns:a16="http://schemas.microsoft.com/office/drawing/2014/main" id="{C52CECC5-FC10-EE4C-AE00-BC38AA3AE28B}"/>
              </a:ext>
            </a:extLst>
          </p:cNvPr>
          <p:cNvSpPr>
            <a:spLocks noGrp="1"/>
          </p:cNvSpPr>
          <p:nvPr>
            <p:ph type="sldNum" sz="quarter" idx="12"/>
          </p:nvPr>
        </p:nvSpPr>
        <p:spPr/>
        <p:txBody>
          <a:bodyPr/>
          <a:lstStyle/>
          <a:p>
            <a:fld id="{454452C0-5982-3049-8CFE-F874B9FB114A}" type="slidenum">
              <a:rPr lang="en-US" smtClean="0"/>
              <a:t>11</a:t>
            </a:fld>
            <a:endParaRPr lang="en-US"/>
          </a:p>
        </p:txBody>
      </p:sp>
    </p:spTree>
    <p:extLst>
      <p:ext uri="{BB962C8B-B14F-4D97-AF65-F5344CB8AC3E}">
        <p14:creationId xmlns:p14="http://schemas.microsoft.com/office/powerpoint/2010/main" val="3264645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B18C-DB28-A240-A79C-E3BD333A11A5}"/>
              </a:ext>
            </a:extLst>
          </p:cNvPr>
          <p:cNvSpPr>
            <a:spLocks noGrp="1"/>
          </p:cNvSpPr>
          <p:nvPr>
            <p:ph type="title"/>
          </p:nvPr>
        </p:nvSpPr>
        <p:spPr>
          <a:xfrm>
            <a:off x="628650" y="507083"/>
            <a:ext cx="8185566" cy="474323"/>
          </a:xfrm>
        </p:spPr>
        <p:txBody>
          <a:bodyPr>
            <a:noAutofit/>
          </a:bodyPr>
          <a:lstStyle/>
          <a:p>
            <a:r>
              <a:rPr lang="en-US" sz="2000" dirty="0"/>
              <a:t>Unmixing algorithm</a:t>
            </a:r>
            <a:br>
              <a:rPr lang="en-US" sz="2000" dirty="0"/>
            </a:br>
            <a:r>
              <a:rPr lang="en-US" sz="2000" dirty="0"/>
              <a:t>- Input is 1</a:t>
            </a:r>
            <a:r>
              <a:rPr lang="en-US" sz="2000" baseline="30000" dirty="0"/>
              <a:t>st</a:t>
            </a:r>
            <a:r>
              <a:rPr lang="en-US" sz="2000" dirty="0"/>
              <a:t> and 2</a:t>
            </a:r>
            <a:r>
              <a:rPr lang="en-US" sz="2000" baseline="30000" dirty="0"/>
              <a:t>nd</a:t>
            </a:r>
            <a:r>
              <a:rPr lang="en-US" sz="2000" dirty="0"/>
              <a:t> harmonics. With both harmonics, there are more knowns than unknowns and the system can be solved (in theory)</a:t>
            </a:r>
            <a:br>
              <a:rPr lang="en-US" sz="2000" dirty="0"/>
            </a:br>
            <a:r>
              <a:rPr lang="en-US" sz="2000" dirty="0"/>
              <a:t>- </a:t>
            </a:r>
            <a:r>
              <a:rPr lang="en-US" sz="2000" dirty="0" err="1"/>
              <a:t>phz</a:t>
            </a:r>
            <a:r>
              <a:rPr lang="en-US" sz="2000" dirty="0"/>
              <a:t> ko biofilms in M9 succinate plates</a:t>
            </a:r>
          </a:p>
        </p:txBody>
      </p:sp>
      <p:pic>
        <p:nvPicPr>
          <p:cNvPr id="1034" name="Picture 10" descr="0">
            <a:extLst>
              <a:ext uri="{FF2B5EF4-FFF2-40B4-BE49-F238E27FC236}">
                <a16:creationId xmlns:a16="http://schemas.microsoft.com/office/drawing/2014/main" id="{892D3424-8BE9-1947-ACF9-C88E2100E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24" y="1910231"/>
            <a:ext cx="2496227" cy="20501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0">
            <a:extLst>
              <a:ext uri="{FF2B5EF4-FFF2-40B4-BE49-F238E27FC236}">
                <a16:creationId xmlns:a16="http://schemas.microsoft.com/office/drawing/2014/main" id="{29D0B4BE-258E-7746-8998-7DA1E520A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25" y="4105036"/>
            <a:ext cx="2496227" cy="20501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696361-5626-8D47-B80E-6BACA6E6AB98}"/>
              </a:ext>
            </a:extLst>
          </p:cNvPr>
          <p:cNvSpPr txBox="1"/>
          <p:nvPr/>
        </p:nvSpPr>
        <p:spPr>
          <a:xfrm>
            <a:off x="628650" y="1493940"/>
            <a:ext cx="3148871" cy="369332"/>
          </a:xfrm>
          <a:prstGeom prst="rect">
            <a:avLst/>
          </a:prstGeom>
          <a:noFill/>
        </p:spPr>
        <p:txBody>
          <a:bodyPr wrap="square" rtlCol="0">
            <a:spAutoFit/>
          </a:bodyPr>
          <a:lstStyle/>
          <a:p>
            <a:r>
              <a:rPr lang="en-US" b="1" dirty="0" err="1"/>
              <a:t>Phz</a:t>
            </a:r>
            <a:r>
              <a:rPr lang="en-US" b="1" dirty="0"/>
              <a:t> ko M9 Phasors:</a:t>
            </a:r>
          </a:p>
        </p:txBody>
      </p:sp>
      <p:sp>
        <p:nvSpPr>
          <p:cNvPr id="15" name="TextBox 14">
            <a:extLst>
              <a:ext uri="{FF2B5EF4-FFF2-40B4-BE49-F238E27FC236}">
                <a16:creationId xmlns:a16="http://schemas.microsoft.com/office/drawing/2014/main" id="{1ED87DDA-D555-B54D-A55B-D40D43444EEC}"/>
              </a:ext>
            </a:extLst>
          </p:cNvPr>
          <p:cNvSpPr txBox="1"/>
          <p:nvPr/>
        </p:nvSpPr>
        <p:spPr>
          <a:xfrm>
            <a:off x="4159555" y="1505403"/>
            <a:ext cx="5007344" cy="369332"/>
          </a:xfrm>
          <a:prstGeom prst="rect">
            <a:avLst/>
          </a:prstGeom>
          <a:noFill/>
        </p:spPr>
        <p:txBody>
          <a:bodyPr wrap="square" rtlCol="0">
            <a:spAutoFit/>
          </a:bodyPr>
          <a:lstStyle/>
          <a:p>
            <a:r>
              <a:rPr lang="en-US" b="1" dirty="0" err="1"/>
              <a:t>Phz</a:t>
            </a:r>
            <a:r>
              <a:rPr lang="en-US" b="1" dirty="0"/>
              <a:t> ko M9 Fractional contribution results:</a:t>
            </a:r>
          </a:p>
        </p:txBody>
      </p:sp>
      <p:grpSp>
        <p:nvGrpSpPr>
          <p:cNvPr id="9" name="Group 8">
            <a:extLst>
              <a:ext uri="{FF2B5EF4-FFF2-40B4-BE49-F238E27FC236}">
                <a16:creationId xmlns:a16="http://schemas.microsoft.com/office/drawing/2014/main" id="{1A75A8B1-A28F-C446-BFE8-AD9425161FEC}"/>
              </a:ext>
            </a:extLst>
          </p:cNvPr>
          <p:cNvGrpSpPr/>
          <p:nvPr/>
        </p:nvGrpSpPr>
        <p:grpSpPr>
          <a:xfrm>
            <a:off x="4150205" y="1863272"/>
            <a:ext cx="2381667" cy="1859027"/>
            <a:chOff x="5289302" y="1531401"/>
            <a:chExt cx="3382872" cy="2554896"/>
          </a:xfrm>
        </p:grpSpPr>
        <p:pic>
          <p:nvPicPr>
            <p:cNvPr id="1038" name="Picture 14" descr="0">
              <a:extLst>
                <a:ext uri="{FF2B5EF4-FFF2-40B4-BE49-F238E27FC236}">
                  <a16:creationId xmlns:a16="http://schemas.microsoft.com/office/drawing/2014/main" id="{E9CECA24-3BB4-924E-A439-1F2982C18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9302" y="1531401"/>
              <a:ext cx="3382872" cy="25548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B6E1209-52CF-624C-902D-528E2F7CF353}"/>
                </a:ext>
              </a:extLst>
            </p:cNvPr>
            <p:cNvSpPr/>
            <p:nvPr/>
          </p:nvSpPr>
          <p:spPr>
            <a:xfrm>
              <a:off x="5681271" y="1742251"/>
              <a:ext cx="1154243" cy="23440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40" name="Picture 16" descr="0">
            <a:extLst>
              <a:ext uri="{FF2B5EF4-FFF2-40B4-BE49-F238E27FC236}">
                <a16:creationId xmlns:a16="http://schemas.microsoft.com/office/drawing/2014/main" id="{AA4BB8F3-F4D1-B346-8A26-9289F597D5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205" y="3792814"/>
            <a:ext cx="2231993" cy="195900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42" name="Picture 18" descr="0">
            <a:extLst>
              <a:ext uri="{FF2B5EF4-FFF2-40B4-BE49-F238E27FC236}">
                <a16:creationId xmlns:a16="http://schemas.microsoft.com/office/drawing/2014/main" id="{C24244AF-4A4A-9845-A9F8-5735EF076B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3227" y="3792814"/>
            <a:ext cx="2278770" cy="200005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83B698-75A7-D34E-863F-85047513566B}"/>
              </a:ext>
            </a:extLst>
          </p:cNvPr>
          <p:cNvSpPr txBox="1"/>
          <p:nvPr/>
        </p:nvSpPr>
        <p:spPr>
          <a:xfrm>
            <a:off x="3721395" y="5792872"/>
            <a:ext cx="5422605" cy="830997"/>
          </a:xfrm>
          <a:prstGeom prst="rect">
            <a:avLst/>
          </a:prstGeom>
          <a:noFill/>
        </p:spPr>
        <p:txBody>
          <a:bodyPr wrap="square" rtlCol="0">
            <a:spAutoFit/>
          </a:bodyPr>
          <a:lstStyle/>
          <a:p>
            <a:r>
              <a:rPr lang="en-US" sz="1600" dirty="0"/>
              <a:t>Signal is being annotated as </a:t>
            </a:r>
            <a:r>
              <a:rPr lang="en-US" sz="1600" dirty="0" err="1"/>
              <a:t>pyo</a:t>
            </a:r>
            <a:r>
              <a:rPr lang="en-US" sz="1600" dirty="0"/>
              <a:t> and Oh-</a:t>
            </a:r>
            <a:r>
              <a:rPr lang="en-US" sz="1600" dirty="0" err="1"/>
              <a:t>Phz</a:t>
            </a:r>
            <a:r>
              <a:rPr lang="en-US" sz="1600" dirty="0"/>
              <a:t> by the FC algorithm! But I think its just pyoverdine with a lifetime that is slightly shifted in culture from the dye.</a:t>
            </a:r>
          </a:p>
        </p:txBody>
      </p:sp>
      <p:sp>
        <p:nvSpPr>
          <p:cNvPr id="11" name="Slide Number Placeholder 10">
            <a:extLst>
              <a:ext uri="{FF2B5EF4-FFF2-40B4-BE49-F238E27FC236}">
                <a16:creationId xmlns:a16="http://schemas.microsoft.com/office/drawing/2014/main" id="{163FEE92-F3FD-FF41-AD7C-27E72C13051D}"/>
              </a:ext>
            </a:extLst>
          </p:cNvPr>
          <p:cNvSpPr>
            <a:spLocks noGrp="1"/>
          </p:cNvSpPr>
          <p:nvPr>
            <p:ph type="sldNum" sz="quarter" idx="12"/>
          </p:nvPr>
        </p:nvSpPr>
        <p:spPr/>
        <p:txBody>
          <a:bodyPr/>
          <a:lstStyle/>
          <a:p>
            <a:fld id="{454452C0-5982-3049-8CFE-F874B9FB114A}" type="slidenum">
              <a:rPr lang="en-US" smtClean="0"/>
              <a:t>2</a:t>
            </a:fld>
            <a:endParaRPr lang="en-US" dirty="0"/>
          </a:p>
        </p:txBody>
      </p:sp>
    </p:spTree>
    <p:extLst>
      <p:ext uri="{BB962C8B-B14F-4D97-AF65-F5344CB8AC3E}">
        <p14:creationId xmlns:p14="http://schemas.microsoft.com/office/powerpoint/2010/main" val="369855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EF58D9-48CF-EB4C-9F46-FCE0118BA673}"/>
              </a:ext>
            </a:extLst>
          </p:cNvPr>
          <p:cNvSpPr txBox="1"/>
          <p:nvPr/>
        </p:nvSpPr>
        <p:spPr>
          <a:xfrm>
            <a:off x="331610" y="374754"/>
            <a:ext cx="3098029" cy="3785652"/>
          </a:xfrm>
          <a:prstGeom prst="rect">
            <a:avLst/>
          </a:prstGeom>
          <a:noFill/>
        </p:spPr>
        <p:txBody>
          <a:bodyPr wrap="square" rtlCol="0">
            <a:spAutoFit/>
          </a:bodyPr>
          <a:lstStyle/>
          <a:p>
            <a:r>
              <a:rPr lang="en-US" sz="1600" b="1" i="1" dirty="0"/>
              <a:t>NEW </a:t>
            </a:r>
            <a:r>
              <a:rPr lang="en-US" sz="1600" b="1" dirty="0"/>
              <a:t>Data from June 2020 (1st and 2</a:t>
            </a:r>
            <a:r>
              <a:rPr lang="en-US" sz="1600" b="1" baseline="30000" dirty="0"/>
              <a:t>nd</a:t>
            </a:r>
            <a:r>
              <a:rPr lang="en-US" sz="1600" b="1" dirty="0"/>
              <a:t> harmonics, new </a:t>
            </a:r>
            <a:r>
              <a:rPr lang="en-US" sz="1600" b="1" dirty="0" err="1"/>
              <a:t>flim</a:t>
            </a:r>
            <a:r>
              <a:rPr lang="en-US" sz="1600" b="1" dirty="0"/>
              <a:t> box)</a:t>
            </a:r>
          </a:p>
          <a:p>
            <a:endParaRPr lang="en-US" sz="1600" dirty="0"/>
          </a:p>
          <a:p>
            <a:r>
              <a:rPr lang="en-US" sz="1600" dirty="0"/>
              <a:t>WT PA14</a:t>
            </a:r>
          </a:p>
          <a:p>
            <a:r>
              <a:rPr lang="en-US" sz="1600" dirty="0"/>
              <a:t>Colony biofilms </a:t>
            </a:r>
          </a:p>
          <a:p>
            <a:r>
              <a:rPr lang="en-US" sz="1600" dirty="0"/>
              <a:t>3 days in M9 succinate plates</a:t>
            </a:r>
          </a:p>
          <a:p>
            <a:endParaRPr lang="en-US" sz="1600" dirty="0"/>
          </a:p>
          <a:p>
            <a:pPr marL="285750" indent="-285750">
              <a:buFont typeface="Arial" panose="020B0604020202020204" pitchFamily="34" charset="0"/>
              <a:buChar char="•"/>
            </a:pPr>
            <a:r>
              <a:rPr lang="en-US" sz="1600" dirty="0"/>
              <a:t>See same long lifetime signal at surface of biofilm, as ASM plate cultures</a:t>
            </a:r>
          </a:p>
          <a:p>
            <a:pPr marL="285750" indent="-285750">
              <a:buFont typeface="Arial" panose="020B0604020202020204" pitchFamily="34" charset="0"/>
              <a:buChar char="•"/>
            </a:pPr>
            <a:r>
              <a:rPr lang="en-US" sz="1600" dirty="0"/>
              <a:t>Note, we don’t see this depth-dependent trend with </a:t>
            </a:r>
            <a:r>
              <a:rPr lang="en-US" sz="1600" dirty="0" err="1"/>
              <a:t>phz</a:t>
            </a:r>
            <a:r>
              <a:rPr lang="en-US" sz="1600" dirty="0"/>
              <a:t> ko in ASM or M9 succinate, which further supports it’s from a  phenazine </a:t>
            </a:r>
          </a:p>
        </p:txBody>
      </p:sp>
      <p:pic>
        <p:nvPicPr>
          <p:cNvPr id="6" name="Picture 5">
            <a:extLst>
              <a:ext uri="{FF2B5EF4-FFF2-40B4-BE49-F238E27FC236}">
                <a16:creationId xmlns:a16="http://schemas.microsoft.com/office/drawing/2014/main" id="{C3826897-F244-654B-997D-F698C0C327DE}"/>
              </a:ext>
            </a:extLst>
          </p:cNvPr>
          <p:cNvPicPr>
            <a:picLocks noChangeAspect="1"/>
          </p:cNvPicPr>
          <p:nvPr/>
        </p:nvPicPr>
        <p:blipFill>
          <a:blip r:embed="rId2"/>
          <a:stretch>
            <a:fillRect/>
          </a:stretch>
        </p:blipFill>
        <p:spPr>
          <a:xfrm>
            <a:off x="3828840" y="889719"/>
            <a:ext cx="4775513" cy="4076657"/>
          </a:xfrm>
          <a:prstGeom prst="rect">
            <a:avLst/>
          </a:prstGeom>
        </p:spPr>
      </p:pic>
      <p:sp>
        <p:nvSpPr>
          <p:cNvPr id="7" name="TextBox 6">
            <a:extLst>
              <a:ext uri="{FF2B5EF4-FFF2-40B4-BE49-F238E27FC236}">
                <a16:creationId xmlns:a16="http://schemas.microsoft.com/office/drawing/2014/main" id="{C32DD165-2B17-F04E-842B-8AF03BB058F6}"/>
              </a:ext>
            </a:extLst>
          </p:cNvPr>
          <p:cNvSpPr txBox="1"/>
          <p:nvPr/>
        </p:nvSpPr>
        <p:spPr>
          <a:xfrm>
            <a:off x="5422118" y="3230382"/>
            <a:ext cx="1349114" cy="369332"/>
          </a:xfrm>
          <a:prstGeom prst="rect">
            <a:avLst/>
          </a:prstGeom>
          <a:noFill/>
        </p:spPr>
        <p:txBody>
          <a:bodyPr wrap="square" rtlCol="0">
            <a:spAutoFit/>
          </a:bodyPr>
          <a:lstStyle/>
          <a:p>
            <a:r>
              <a:rPr lang="en-US" dirty="0"/>
              <a:t>PVD</a:t>
            </a:r>
          </a:p>
        </p:txBody>
      </p:sp>
      <p:sp>
        <p:nvSpPr>
          <p:cNvPr id="8" name="TextBox 7">
            <a:extLst>
              <a:ext uri="{FF2B5EF4-FFF2-40B4-BE49-F238E27FC236}">
                <a16:creationId xmlns:a16="http://schemas.microsoft.com/office/drawing/2014/main" id="{BEE2677D-38B3-AA4A-93CB-966C3B79F03E}"/>
              </a:ext>
            </a:extLst>
          </p:cNvPr>
          <p:cNvSpPr txBox="1"/>
          <p:nvPr/>
        </p:nvSpPr>
        <p:spPr>
          <a:xfrm>
            <a:off x="4570927" y="3437747"/>
            <a:ext cx="1349114" cy="369332"/>
          </a:xfrm>
          <a:prstGeom prst="rect">
            <a:avLst/>
          </a:prstGeom>
          <a:noFill/>
        </p:spPr>
        <p:txBody>
          <a:bodyPr wrap="square" rtlCol="0">
            <a:spAutoFit/>
          </a:bodyPr>
          <a:lstStyle/>
          <a:p>
            <a:r>
              <a:rPr lang="en-US" dirty="0"/>
              <a:t>Oh-</a:t>
            </a:r>
            <a:r>
              <a:rPr lang="en-US" dirty="0" err="1"/>
              <a:t>phz</a:t>
            </a:r>
            <a:endParaRPr lang="en-US" dirty="0"/>
          </a:p>
        </p:txBody>
      </p:sp>
      <p:sp>
        <p:nvSpPr>
          <p:cNvPr id="9" name="TextBox 8">
            <a:extLst>
              <a:ext uri="{FF2B5EF4-FFF2-40B4-BE49-F238E27FC236}">
                <a16:creationId xmlns:a16="http://schemas.microsoft.com/office/drawing/2014/main" id="{EF95A926-E00C-EB4D-B173-5ABA939EE993}"/>
              </a:ext>
            </a:extLst>
          </p:cNvPr>
          <p:cNvSpPr txBox="1"/>
          <p:nvPr/>
        </p:nvSpPr>
        <p:spPr>
          <a:xfrm>
            <a:off x="4987403" y="3968052"/>
            <a:ext cx="1349114" cy="369332"/>
          </a:xfrm>
          <a:prstGeom prst="rect">
            <a:avLst/>
          </a:prstGeom>
          <a:noFill/>
        </p:spPr>
        <p:txBody>
          <a:bodyPr wrap="square" rtlCol="0">
            <a:spAutoFit/>
          </a:bodyPr>
          <a:lstStyle/>
          <a:p>
            <a:r>
              <a:rPr lang="en-US" dirty="0"/>
              <a:t>PYO</a:t>
            </a:r>
          </a:p>
        </p:txBody>
      </p:sp>
      <p:sp>
        <p:nvSpPr>
          <p:cNvPr id="10" name="TextBox 9">
            <a:extLst>
              <a:ext uri="{FF2B5EF4-FFF2-40B4-BE49-F238E27FC236}">
                <a16:creationId xmlns:a16="http://schemas.microsoft.com/office/drawing/2014/main" id="{2D46949C-F786-314E-9A9E-42B16EA04AC6}"/>
              </a:ext>
            </a:extLst>
          </p:cNvPr>
          <p:cNvSpPr txBox="1"/>
          <p:nvPr/>
        </p:nvSpPr>
        <p:spPr>
          <a:xfrm>
            <a:off x="5820505" y="3830661"/>
            <a:ext cx="1349114" cy="646331"/>
          </a:xfrm>
          <a:prstGeom prst="rect">
            <a:avLst/>
          </a:prstGeom>
          <a:noFill/>
        </p:spPr>
        <p:txBody>
          <a:bodyPr wrap="square" rtlCol="0">
            <a:spAutoFit/>
          </a:bodyPr>
          <a:lstStyle/>
          <a:p>
            <a:r>
              <a:rPr lang="en-US" dirty="0"/>
              <a:t>Surface of biofilm!</a:t>
            </a:r>
          </a:p>
        </p:txBody>
      </p:sp>
      <p:sp>
        <p:nvSpPr>
          <p:cNvPr id="11" name="Oval 10">
            <a:extLst>
              <a:ext uri="{FF2B5EF4-FFF2-40B4-BE49-F238E27FC236}">
                <a16:creationId xmlns:a16="http://schemas.microsoft.com/office/drawing/2014/main" id="{5DDC6F02-53A6-B34E-87F9-0DC469F50F35}"/>
              </a:ext>
            </a:extLst>
          </p:cNvPr>
          <p:cNvSpPr/>
          <p:nvPr/>
        </p:nvSpPr>
        <p:spPr>
          <a:xfrm>
            <a:off x="5606321" y="3798332"/>
            <a:ext cx="269823" cy="2908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82D273-0F7C-4743-8E7F-E8954585E045}"/>
              </a:ext>
            </a:extLst>
          </p:cNvPr>
          <p:cNvSpPr txBox="1"/>
          <p:nvPr/>
        </p:nvSpPr>
        <p:spPr>
          <a:xfrm rot="17833010">
            <a:off x="5696731" y="2925823"/>
            <a:ext cx="1349114" cy="646331"/>
          </a:xfrm>
          <a:prstGeom prst="rect">
            <a:avLst/>
          </a:prstGeom>
          <a:noFill/>
        </p:spPr>
        <p:txBody>
          <a:bodyPr wrap="square" rtlCol="0">
            <a:spAutoFit/>
          </a:bodyPr>
          <a:lstStyle/>
          <a:p>
            <a:r>
              <a:rPr lang="en-US" dirty="0"/>
              <a:t>Shifts w/ depth</a:t>
            </a:r>
          </a:p>
        </p:txBody>
      </p:sp>
      <p:sp>
        <p:nvSpPr>
          <p:cNvPr id="13" name="TextBox 12">
            <a:extLst>
              <a:ext uri="{FF2B5EF4-FFF2-40B4-BE49-F238E27FC236}">
                <a16:creationId xmlns:a16="http://schemas.microsoft.com/office/drawing/2014/main" id="{464FFBB9-B2B4-124C-8A95-CB0B6345084D}"/>
              </a:ext>
            </a:extLst>
          </p:cNvPr>
          <p:cNvSpPr txBox="1"/>
          <p:nvPr/>
        </p:nvSpPr>
        <p:spPr>
          <a:xfrm>
            <a:off x="5606321" y="2292177"/>
            <a:ext cx="2976419" cy="507831"/>
          </a:xfrm>
          <a:prstGeom prst="rect">
            <a:avLst/>
          </a:prstGeom>
          <a:noFill/>
        </p:spPr>
        <p:txBody>
          <a:bodyPr wrap="square" rtlCol="0">
            <a:spAutoFit/>
          </a:bodyPr>
          <a:lstStyle/>
          <a:p>
            <a:r>
              <a:rPr lang="en-US" sz="1350" dirty="0">
                <a:highlight>
                  <a:srgbClr val="C0C0C0"/>
                </a:highlight>
              </a:rPr>
              <a:t>3 plates, depths 0-1000 µM</a:t>
            </a:r>
          </a:p>
          <a:p>
            <a:r>
              <a:rPr lang="en-US" sz="1350" dirty="0">
                <a:highlight>
                  <a:srgbClr val="C0C0C0"/>
                </a:highlight>
              </a:rPr>
              <a:t>N=33 images</a:t>
            </a:r>
          </a:p>
        </p:txBody>
      </p:sp>
      <p:sp>
        <p:nvSpPr>
          <p:cNvPr id="14" name="TextBox 13">
            <a:extLst>
              <a:ext uri="{FF2B5EF4-FFF2-40B4-BE49-F238E27FC236}">
                <a16:creationId xmlns:a16="http://schemas.microsoft.com/office/drawing/2014/main" id="{DC222A66-691C-784D-A72D-BE52280ACF02}"/>
              </a:ext>
            </a:extLst>
          </p:cNvPr>
          <p:cNvSpPr txBox="1"/>
          <p:nvPr/>
        </p:nvSpPr>
        <p:spPr>
          <a:xfrm>
            <a:off x="4479209" y="572414"/>
            <a:ext cx="4828403" cy="300082"/>
          </a:xfrm>
          <a:prstGeom prst="rect">
            <a:avLst/>
          </a:prstGeom>
          <a:noFill/>
        </p:spPr>
        <p:txBody>
          <a:bodyPr wrap="square" rtlCol="0">
            <a:spAutoFit/>
          </a:bodyPr>
          <a:lstStyle/>
          <a:p>
            <a:pPr algn="ctr"/>
            <a:r>
              <a:rPr lang="en-US" sz="1350" dirty="0" err="1"/>
              <a:t>SimFCS</a:t>
            </a:r>
            <a:r>
              <a:rPr lang="en-US" sz="1350" dirty="0"/>
              <a:t> plot. (1</a:t>
            </a:r>
            <a:r>
              <a:rPr lang="en-US" sz="1350" baseline="30000" dirty="0"/>
              <a:t>st</a:t>
            </a:r>
            <a:r>
              <a:rPr lang="en-US" sz="1350" dirty="0"/>
              <a:t> harmonics)</a:t>
            </a:r>
          </a:p>
        </p:txBody>
      </p:sp>
      <p:sp>
        <p:nvSpPr>
          <p:cNvPr id="15" name="Slide Number Placeholder 14">
            <a:extLst>
              <a:ext uri="{FF2B5EF4-FFF2-40B4-BE49-F238E27FC236}">
                <a16:creationId xmlns:a16="http://schemas.microsoft.com/office/drawing/2014/main" id="{40CDAF04-E6EC-8C48-99F9-9B30A1676E33}"/>
              </a:ext>
            </a:extLst>
          </p:cNvPr>
          <p:cNvSpPr>
            <a:spLocks noGrp="1"/>
          </p:cNvSpPr>
          <p:nvPr>
            <p:ph type="sldNum" sz="quarter" idx="12"/>
          </p:nvPr>
        </p:nvSpPr>
        <p:spPr/>
        <p:txBody>
          <a:bodyPr/>
          <a:lstStyle/>
          <a:p>
            <a:fld id="{454452C0-5982-3049-8CFE-F874B9FB114A}" type="slidenum">
              <a:rPr lang="en-US" smtClean="0"/>
              <a:t>3</a:t>
            </a:fld>
            <a:endParaRPr lang="en-US"/>
          </a:p>
        </p:txBody>
      </p:sp>
    </p:spTree>
    <p:extLst>
      <p:ext uri="{BB962C8B-B14F-4D97-AF65-F5344CB8AC3E}">
        <p14:creationId xmlns:p14="http://schemas.microsoft.com/office/powerpoint/2010/main" val="3343783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00398-9945-FD49-9BF2-D938F2C3554C}"/>
              </a:ext>
            </a:extLst>
          </p:cNvPr>
          <p:cNvSpPr>
            <a:spLocks noGrp="1"/>
          </p:cNvSpPr>
          <p:nvPr>
            <p:ph type="title"/>
          </p:nvPr>
        </p:nvSpPr>
        <p:spPr/>
        <p:txBody>
          <a:bodyPr/>
          <a:lstStyle/>
          <a:p>
            <a:r>
              <a:rPr lang="en-US" dirty="0"/>
              <a:t>Manuscript</a:t>
            </a:r>
          </a:p>
        </p:txBody>
      </p:sp>
      <p:sp>
        <p:nvSpPr>
          <p:cNvPr id="3" name="Content Placeholder 2">
            <a:extLst>
              <a:ext uri="{FF2B5EF4-FFF2-40B4-BE49-F238E27FC236}">
                <a16:creationId xmlns:a16="http://schemas.microsoft.com/office/drawing/2014/main" id="{AAEA231A-83D9-0A4F-B320-00EDAAFD5F5C}"/>
              </a:ext>
            </a:extLst>
          </p:cNvPr>
          <p:cNvSpPr>
            <a:spLocks noGrp="1"/>
          </p:cNvSpPr>
          <p:nvPr>
            <p:ph idx="1"/>
          </p:nvPr>
        </p:nvSpPr>
        <p:spPr/>
        <p:txBody>
          <a:bodyPr>
            <a:normAutofit/>
          </a:bodyPr>
          <a:lstStyle/>
          <a:p>
            <a:r>
              <a:rPr lang="en-US" sz="2000" dirty="0"/>
              <a:t>I don’t think we should include the fractional contribution results (from Simon’s algorithm), since the </a:t>
            </a:r>
            <a:r>
              <a:rPr lang="en-US" sz="2000" dirty="0" err="1"/>
              <a:t>phz</a:t>
            </a:r>
            <a:r>
              <a:rPr lang="en-US" sz="2000" dirty="0"/>
              <a:t> knockout M9 plates data suggests those results are an inaccurate representation of the fluorophores that are actually present.</a:t>
            </a:r>
          </a:p>
          <a:p>
            <a:r>
              <a:rPr lang="en-US" sz="2000" dirty="0"/>
              <a:t>Instead, this manuscript can focus more on the initial characterization of Pa fluorophores and the one result that I’m confident in: lifetime shift with biofilm depth / pyocyanin reduction.</a:t>
            </a:r>
          </a:p>
          <a:p>
            <a:r>
              <a:rPr lang="en-US" sz="2000" dirty="0"/>
              <a:t>Future papers could identify all fluorophores in the Pa cultures, but I think that would involve someone collecting a lot of data on how conditions like pH and redox affect the lifetime of pyocyanin, pyoverdine, and hydroxy phenazine. In the meantime, Simon is still working on the code for the unmixing software (it’s not very usable right now).</a:t>
            </a:r>
          </a:p>
        </p:txBody>
      </p:sp>
      <p:sp>
        <p:nvSpPr>
          <p:cNvPr id="4" name="Slide Number Placeholder 3">
            <a:extLst>
              <a:ext uri="{FF2B5EF4-FFF2-40B4-BE49-F238E27FC236}">
                <a16:creationId xmlns:a16="http://schemas.microsoft.com/office/drawing/2014/main" id="{873668E6-FD84-1044-9B4F-B2FDFD3EBA6D}"/>
              </a:ext>
            </a:extLst>
          </p:cNvPr>
          <p:cNvSpPr>
            <a:spLocks noGrp="1"/>
          </p:cNvSpPr>
          <p:nvPr>
            <p:ph type="sldNum" sz="quarter" idx="12"/>
          </p:nvPr>
        </p:nvSpPr>
        <p:spPr/>
        <p:txBody>
          <a:bodyPr/>
          <a:lstStyle/>
          <a:p>
            <a:fld id="{454452C0-5982-3049-8CFE-F874B9FB114A}" type="slidenum">
              <a:rPr lang="en-US" smtClean="0"/>
              <a:t>4</a:t>
            </a:fld>
            <a:endParaRPr lang="en-US"/>
          </a:p>
        </p:txBody>
      </p:sp>
    </p:spTree>
    <p:extLst>
      <p:ext uri="{BB962C8B-B14F-4D97-AF65-F5344CB8AC3E}">
        <p14:creationId xmlns:p14="http://schemas.microsoft.com/office/powerpoint/2010/main" val="2189191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2F56C-F13C-F542-8F63-7505590BF3B9}"/>
              </a:ext>
            </a:extLst>
          </p:cNvPr>
          <p:cNvSpPr>
            <a:spLocks noGrp="1"/>
          </p:cNvSpPr>
          <p:nvPr>
            <p:ph idx="1"/>
          </p:nvPr>
        </p:nvSpPr>
        <p:spPr>
          <a:xfrm>
            <a:off x="628650" y="494675"/>
            <a:ext cx="7886700" cy="5682288"/>
          </a:xfrm>
        </p:spPr>
        <p:txBody>
          <a:bodyPr/>
          <a:lstStyle/>
          <a:p>
            <a:pPr marL="0" indent="0">
              <a:buNone/>
            </a:pPr>
            <a:r>
              <a:rPr lang="en-US" dirty="0"/>
              <a:t>Title Ideas:</a:t>
            </a:r>
          </a:p>
          <a:p>
            <a:r>
              <a:rPr lang="en-US" dirty="0"/>
              <a:t>The fluorescence lifetime of </a:t>
            </a:r>
            <a:r>
              <a:rPr lang="en-US" i="1" dirty="0"/>
              <a:t>Pseudomonas aeruginosa</a:t>
            </a:r>
            <a:r>
              <a:rPr lang="en-US" dirty="0"/>
              <a:t> biofilms shifts with depth and is associated with pyocyanin reduction</a:t>
            </a:r>
          </a:p>
          <a:p>
            <a:pPr marL="0" indent="0">
              <a:buNone/>
            </a:pPr>
            <a:endParaRPr lang="en-US" dirty="0"/>
          </a:p>
          <a:p>
            <a:pPr marL="0" indent="0">
              <a:buNone/>
            </a:pPr>
            <a:endParaRPr lang="en-US" dirty="0"/>
          </a:p>
          <a:p>
            <a:r>
              <a:rPr lang="en-US" dirty="0"/>
              <a:t>Authors: </a:t>
            </a:r>
          </a:p>
          <a:p>
            <a:pPr marL="0" indent="0">
              <a:buNone/>
            </a:pPr>
            <a:r>
              <a:rPr lang="en-US" dirty="0"/>
              <a:t>T. Gallagher, S.W. </a:t>
            </a:r>
            <a:r>
              <a:rPr lang="en-US" dirty="0" err="1"/>
              <a:t>Leemans</a:t>
            </a:r>
            <a:r>
              <a:rPr lang="en-US" dirty="0"/>
              <a:t>, A. </a:t>
            </a:r>
            <a:r>
              <a:rPr lang="en-US" dirty="0" err="1"/>
              <a:t>Dvornikov</a:t>
            </a:r>
            <a:r>
              <a:rPr lang="en-US" dirty="0"/>
              <a:t>, K. </a:t>
            </a:r>
            <a:r>
              <a:rPr lang="en-US" dirty="0" err="1"/>
              <a:t>Perinbam</a:t>
            </a:r>
            <a:r>
              <a:rPr lang="en-US" dirty="0"/>
              <a:t>, J. Fong, C. Kim, J. </a:t>
            </a:r>
            <a:r>
              <a:rPr lang="en-US" dirty="0" err="1"/>
              <a:t>Kapcia</a:t>
            </a:r>
            <a:r>
              <a:rPr lang="en-US" dirty="0"/>
              <a:t>, M. Kagawa, A. </a:t>
            </a:r>
            <a:r>
              <a:rPr lang="en-US" dirty="0" err="1"/>
              <a:t>Grosvirt-Dramen</a:t>
            </a:r>
            <a:r>
              <a:rPr lang="en-US" dirty="0"/>
              <a:t>, A. </a:t>
            </a:r>
            <a:r>
              <a:rPr lang="en-US" dirty="0" err="1"/>
              <a:t>Hochbaum</a:t>
            </a:r>
            <a:r>
              <a:rPr lang="en-US" dirty="0"/>
              <a:t>, M. </a:t>
            </a:r>
            <a:r>
              <a:rPr lang="en-US" dirty="0" err="1"/>
              <a:t>Digman</a:t>
            </a:r>
            <a:r>
              <a:rPr lang="en-US" dirty="0"/>
              <a:t>, E. Gratton, A. </a:t>
            </a:r>
            <a:r>
              <a:rPr lang="en-US" dirty="0" err="1"/>
              <a:t>Siryaporn</a:t>
            </a:r>
            <a:r>
              <a:rPr lang="en-US" dirty="0"/>
              <a:t>, K. </a:t>
            </a:r>
            <a:r>
              <a:rPr lang="en-US" dirty="0" err="1"/>
              <a:t>Whiteson</a:t>
            </a:r>
            <a:r>
              <a:rPr lang="en-US" dirty="0"/>
              <a:t> </a:t>
            </a:r>
          </a:p>
          <a:p>
            <a:endParaRPr lang="en-US" dirty="0"/>
          </a:p>
        </p:txBody>
      </p:sp>
      <p:sp>
        <p:nvSpPr>
          <p:cNvPr id="4" name="Slide Number Placeholder 3">
            <a:extLst>
              <a:ext uri="{FF2B5EF4-FFF2-40B4-BE49-F238E27FC236}">
                <a16:creationId xmlns:a16="http://schemas.microsoft.com/office/drawing/2014/main" id="{D668E16A-03D1-8F41-8ABD-C50F0C8023AD}"/>
              </a:ext>
            </a:extLst>
          </p:cNvPr>
          <p:cNvSpPr>
            <a:spLocks noGrp="1"/>
          </p:cNvSpPr>
          <p:nvPr>
            <p:ph type="sldNum" sz="quarter" idx="12"/>
          </p:nvPr>
        </p:nvSpPr>
        <p:spPr/>
        <p:txBody>
          <a:bodyPr/>
          <a:lstStyle/>
          <a:p>
            <a:fld id="{454452C0-5982-3049-8CFE-F874B9FB114A}" type="slidenum">
              <a:rPr lang="en-US" smtClean="0"/>
              <a:t>5</a:t>
            </a:fld>
            <a:endParaRPr lang="en-US"/>
          </a:p>
        </p:txBody>
      </p:sp>
    </p:spTree>
    <p:extLst>
      <p:ext uri="{BB962C8B-B14F-4D97-AF65-F5344CB8AC3E}">
        <p14:creationId xmlns:p14="http://schemas.microsoft.com/office/powerpoint/2010/main" val="2593910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E6C3-8B74-604D-BDA4-074221EF0461}"/>
              </a:ext>
            </a:extLst>
          </p:cNvPr>
          <p:cNvSpPr>
            <a:spLocks noGrp="1"/>
          </p:cNvSpPr>
          <p:nvPr>
            <p:ph type="title"/>
          </p:nvPr>
        </p:nvSpPr>
        <p:spPr/>
        <p:txBody>
          <a:bodyPr/>
          <a:lstStyle/>
          <a:p>
            <a:r>
              <a:rPr lang="en-US" dirty="0"/>
              <a:t>Potential journals</a:t>
            </a:r>
          </a:p>
        </p:txBody>
      </p:sp>
      <p:sp>
        <p:nvSpPr>
          <p:cNvPr id="3" name="Content Placeholder 2">
            <a:extLst>
              <a:ext uri="{FF2B5EF4-FFF2-40B4-BE49-F238E27FC236}">
                <a16:creationId xmlns:a16="http://schemas.microsoft.com/office/drawing/2014/main" id="{94A57BDC-3D73-4C44-8068-1ABDDA5184D5}"/>
              </a:ext>
            </a:extLst>
          </p:cNvPr>
          <p:cNvSpPr>
            <a:spLocks noGrp="1"/>
          </p:cNvSpPr>
          <p:nvPr>
            <p:ph idx="1"/>
          </p:nvPr>
        </p:nvSpPr>
        <p:spPr>
          <a:xfrm>
            <a:off x="628650" y="1465861"/>
            <a:ext cx="7886700" cy="4351338"/>
          </a:xfrm>
        </p:spPr>
        <p:txBody>
          <a:bodyPr>
            <a:normAutofit/>
          </a:bodyPr>
          <a:lstStyle/>
          <a:p>
            <a:r>
              <a:rPr lang="en-US" dirty="0"/>
              <a:t>ACS Nano Letters </a:t>
            </a:r>
          </a:p>
          <a:p>
            <a:pPr lvl="1"/>
            <a:r>
              <a:rPr lang="en-US" dirty="0"/>
              <a:t>Scope: Experimental and theoretical results on physical, chemical, and biological phenomena at the nanoscale</a:t>
            </a:r>
          </a:p>
          <a:p>
            <a:pPr lvl="1"/>
            <a:r>
              <a:rPr lang="en-US" dirty="0"/>
              <a:t>3,000 words, max of 5 figures</a:t>
            </a:r>
          </a:p>
          <a:p>
            <a:r>
              <a:rPr lang="en-US" dirty="0"/>
              <a:t>Biomedical Optics Express</a:t>
            </a:r>
          </a:p>
          <a:p>
            <a:pPr lvl="1"/>
            <a:r>
              <a:rPr lang="en-US" dirty="0"/>
              <a:t>Scope: The journal scope encompasses fundamental research, technology development, biomedical studies and clinical applications related to optics, photonics and optical imaging in biomedicine.</a:t>
            </a:r>
            <a:endParaRPr lang="en-US" dirty="0">
              <a:hlinkClick r:id="rId2"/>
            </a:endParaRPr>
          </a:p>
          <a:p>
            <a:pPr lvl="1"/>
            <a:r>
              <a:rPr lang="en-US" dirty="0">
                <a:hlinkClick r:id="rId2"/>
              </a:rPr>
              <a:t>https://www.osapublishing.org/submit/style/oestyleguide.cfm</a:t>
            </a:r>
            <a:r>
              <a:rPr lang="en-US" dirty="0"/>
              <a:t> </a:t>
            </a:r>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69305FE-CBEA-AD4D-B7EA-44C4A70E0CE2}"/>
              </a:ext>
            </a:extLst>
          </p:cNvPr>
          <p:cNvSpPr>
            <a:spLocks noGrp="1"/>
          </p:cNvSpPr>
          <p:nvPr>
            <p:ph type="sldNum" sz="quarter" idx="12"/>
          </p:nvPr>
        </p:nvSpPr>
        <p:spPr/>
        <p:txBody>
          <a:bodyPr/>
          <a:lstStyle/>
          <a:p>
            <a:fld id="{454452C0-5982-3049-8CFE-F874B9FB114A}" type="slidenum">
              <a:rPr lang="en-US" smtClean="0"/>
              <a:t>6</a:t>
            </a:fld>
            <a:endParaRPr lang="en-US"/>
          </a:p>
        </p:txBody>
      </p:sp>
    </p:spTree>
    <p:extLst>
      <p:ext uri="{BB962C8B-B14F-4D97-AF65-F5344CB8AC3E}">
        <p14:creationId xmlns:p14="http://schemas.microsoft.com/office/powerpoint/2010/main" val="3591211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7B1C-6F3E-D34E-BBDE-C7EA3CB565A4}"/>
              </a:ext>
            </a:extLst>
          </p:cNvPr>
          <p:cNvSpPr>
            <a:spLocks noGrp="1"/>
          </p:cNvSpPr>
          <p:nvPr>
            <p:ph type="title"/>
          </p:nvPr>
        </p:nvSpPr>
        <p:spPr/>
        <p:txBody>
          <a:bodyPr/>
          <a:lstStyle/>
          <a:p>
            <a:r>
              <a:rPr lang="en-US" dirty="0"/>
              <a:t>Results outline</a:t>
            </a:r>
          </a:p>
        </p:txBody>
      </p:sp>
      <p:sp>
        <p:nvSpPr>
          <p:cNvPr id="3" name="Content Placeholder 2">
            <a:extLst>
              <a:ext uri="{FF2B5EF4-FFF2-40B4-BE49-F238E27FC236}">
                <a16:creationId xmlns:a16="http://schemas.microsoft.com/office/drawing/2014/main" id="{B094AA02-3609-B242-9875-7A9F8058B159}"/>
              </a:ext>
            </a:extLst>
          </p:cNvPr>
          <p:cNvSpPr>
            <a:spLocks noGrp="1"/>
          </p:cNvSpPr>
          <p:nvPr>
            <p:ph idx="1"/>
          </p:nvPr>
        </p:nvSpPr>
        <p:spPr/>
        <p:txBody>
          <a:bodyPr/>
          <a:lstStyle/>
          <a:p>
            <a:r>
              <a:rPr lang="en-US" dirty="0"/>
              <a:t>Part 1: spectral and </a:t>
            </a:r>
            <a:r>
              <a:rPr lang="en-US" dirty="0" err="1"/>
              <a:t>flim</a:t>
            </a:r>
            <a:r>
              <a:rPr lang="en-US" dirty="0"/>
              <a:t> characterization of phenazines and pyoverdine</a:t>
            </a:r>
          </a:p>
          <a:p>
            <a:r>
              <a:rPr lang="en-US" dirty="0"/>
              <a:t>Part 2: characterization of WT Pa </a:t>
            </a:r>
            <a:r>
              <a:rPr lang="en-US" dirty="0" err="1"/>
              <a:t>flim</a:t>
            </a:r>
            <a:r>
              <a:rPr lang="en-US" dirty="0"/>
              <a:t> in different media and oxygen conditions</a:t>
            </a:r>
          </a:p>
          <a:p>
            <a:r>
              <a:rPr lang="en-US" dirty="0"/>
              <a:t>Part 3: WT and </a:t>
            </a:r>
            <a:r>
              <a:rPr lang="en-US" dirty="0" err="1"/>
              <a:t>phz</a:t>
            </a:r>
            <a:r>
              <a:rPr lang="en-US" dirty="0"/>
              <a:t> ko biofilms – depth signal in WT.</a:t>
            </a:r>
          </a:p>
          <a:p>
            <a:endParaRPr lang="en-US" dirty="0"/>
          </a:p>
          <a:p>
            <a:pPr marL="0" indent="0">
              <a:buNone/>
            </a:pPr>
            <a:r>
              <a:rPr lang="en-US" dirty="0"/>
              <a:t>Rough drafts of figures in subsequent slides (publication-quality in progress)</a:t>
            </a:r>
          </a:p>
        </p:txBody>
      </p:sp>
      <p:sp>
        <p:nvSpPr>
          <p:cNvPr id="4" name="Slide Number Placeholder 3">
            <a:extLst>
              <a:ext uri="{FF2B5EF4-FFF2-40B4-BE49-F238E27FC236}">
                <a16:creationId xmlns:a16="http://schemas.microsoft.com/office/drawing/2014/main" id="{6BA1A172-77CB-DC4B-B09D-5071269FCD1A}"/>
              </a:ext>
            </a:extLst>
          </p:cNvPr>
          <p:cNvSpPr>
            <a:spLocks noGrp="1"/>
          </p:cNvSpPr>
          <p:nvPr>
            <p:ph type="sldNum" sz="quarter" idx="12"/>
          </p:nvPr>
        </p:nvSpPr>
        <p:spPr/>
        <p:txBody>
          <a:bodyPr/>
          <a:lstStyle/>
          <a:p>
            <a:fld id="{454452C0-5982-3049-8CFE-F874B9FB114A}" type="slidenum">
              <a:rPr lang="en-US" smtClean="0"/>
              <a:t>7</a:t>
            </a:fld>
            <a:endParaRPr lang="en-US"/>
          </a:p>
        </p:txBody>
      </p:sp>
    </p:spTree>
    <p:extLst>
      <p:ext uri="{BB962C8B-B14F-4D97-AF65-F5344CB8AC3E}">
        <p14:creationId xmlns:p14="http://schemas.microsoft.com/office/powerpoint/2010/main" val="326833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856D3-3DD6-5944-8F13-2E7E027ECBDB}"/>
              </a:ext>
            </a:extLst>
          </p:cNvPr>
          <p:cNvSpPr>
            <a:spLocks noGrp="1"/>
          </p:cNvSpPr>
          <p:nvPr>
            <p:ph idx="1"/>
          </p:nvPr>
        </p:nvSpPr>
        <p:spPr>
          <a:xfrm>
            <a:off x="270841" y="167504"/>
            <a:ext cx="3311807" cy="6186585"/>
          </a:xfrm>
        </p:spPr>
        <p:txBody>
          <a:bodyPr>
            <a:normAutofit/>
          </a:bodyPr>
          <a:lstStyle/>
          <a:p>
            <a:pPr marL="0" indent="0">
              <a:buNone/>
            </a:pPr>
            <a:r>
              <a:rPr lang="en-US" sz="2000" dirty="0"/>
              <a:t>1. Characterized Pa fluorophores </a:t>
            </a:r>
          </a:p>
          <a:p>
            <a:pPr lvl="1"/>
            <a:r>
              <a:rPr lang="en-US" sz="1800" u="sng" dirty="0"/>
              <a:t>Fig 1</a:t>
            </a:r>
            <a:r>
              <a:rPr lang="en-US" sz="1800" dirty="0"/>
              <a:t>: Spectral and </a:t>
            </a:r>
            <a:r>
              <a:rPr lang="en-US" sz="1800" dirty="0" err="1"/>
              <a:t>flim</a:t>
            </a:r>
            <a:r>
              <a:rPr lang="en-US" sz="1800" dirty="0"/>
              <a:t> phasors of Pa fluorophores. Characterized the 1</a:t>
            </a:r>
            <a:r>
              <a:rPr lang="en-US" sz="1800" baseline="30000" dirty="0"/>
              <a:t>st</a:t>
            </a:r>
            <a:r>
              <a:rPr lang="en-US" sz="1800" dirty="0"/>
              <a:t> and 2</a:t>
            </a:r>
            <a:r>
              <a:rPr lang="en-US" sz="1800" baseline="30000" dirty="0"/>
              <a:t>nd</a:t>
            </a:r>
            <a:r>
              <a:rPr lang="en-US" sz="1800" dirty="0"/>
              <a:t> harmonic fluorescence lifetimes of all known Pa fluorophores (within the emission filter wavelength limits)</a:t>
            </a:r>
          </a:p>
          <a:p>
            <a:pPr marL="914400" lvl="2" indent="0">
              <a:buNone/>
            </a:pPr>
            <a:endParaRPr lang="en-US" sz="1600" dirty="0"/>
          </a:p>
          <a:p>
            <a:pPr marL="685800" lvl="2" indent="0">
              <a:buNone/>
            </a:pPr>
            <a:endParaRPr lang="en-US" sz="1600" dirty="0"/>
          </a:p>
          <a:p>
            <a:pPr marL="685800" lvl="2" indent="0">
              <a:buNone/>
            </a:pPr>
            <a:endParaRPr lang="en-US" sz="1600" dirty="0"/>
          </a:p>
          <a:p>
            <a:pPr marL="342900" lvl="1" indent="0">
              <a:buNone/>
            </a:pPr>
            <a:endParaRPr lang="en-US" sz="1800" dirty="0"/>
          </a:p>
          <a:p>
            <a:pPr lvl="1"/>
            <a:endParaRPr lang="en-US" sz="1800" dirty="0"/>
          </a:p>
        </p:txBody>
      </p:sp>
      <p:pic>
        <p:nvPicPr>
          <p:cNvPr id="4" name="Picture 3">
            <a:extLst>
              <a:ext uri="{FF2B5EF4-FFF2-40B4-BE49-F238E27FC236}">
                <a16:creationId xmlns:a16="http://schemas.microsoft.com/office/drawing/2014/main" id="{CBA16A7D-60C4-F240-BC85-E13A00B7F60D}"/>
              </a:ext>
            </a:extLst>
          </p:cNvPr>
          <p:cNvPicPr>
            <a:picLocks noChangeAspect="1"/>
          </p:cNvPicPr>
          <p:nvPr/>
        </p:nvPicPr>
        <p:blipFill rotWithShape="1">
          <a:blip r:embed="rId2"/>
          <a:srcRect l="18215" b="53971"/>
          <a:stretch/>
        </p:blipFill>
        <p:spPr>
          <a:xfrm>
            <a:off x="3582649" y="167504"/>
            <a:ext cx="4557009" cy="3084491"/>
          </a:xfrm>
          <a:prstGeom prst="rect">
            <a:avLst/>
          </a:prstGeom>
        </p:spPr>
      </p:pic>
      <p:pic>
        <p:nvPicPr>
          <p:cNvPr id="5" name="Picture 4">
            <a:extLst>
              <a:ext uri="{FF2B5EF4-FFF2-40B4-BE49-F238E27FC236}">
                <a16:creationId xmlns:a16="http://schemas.microsoft.com/office/drawing/2014/main" id="{012D5B4E-41E3-DA41-8DE1-F08CC5B58B6F}"/>
              </a:ext>
            </a:extLst>
          </p:cNvPr>
          <p:cNvPicPr>
            <a:picLocks noChangeAspect="1"/>
          </p:cNvPicPr>
          <p:nvPr/>
        </p:nvPicPr>
        <p:blipFill rotWithShape="1">
          <a:blip r:embed="rId3"/>
          <a:srcRect l="9935" t="12087" b="38164"/>
          <a:stretch/>
        </p:blipFill>
        <p:spPr>
          <a:xfrm>
            <a:off x="3834316" y="3951246"/>
            <a:ext cx="4092314" cy="2232197"/>
          </a:xfrm>
          <a:prstGeom prst="rect">
            <a:avLst/>
          </a:prstGeom>
        </p:spPr>
      </p:pic>
      <p:sp>
        <p:nvSpPr>
          <p:cNvPr id="8" name="TextBox 7">
            <a:extLst>
              <a:ext uri="{FF2B5EF4-FFF2-40B4-BE49-F238E27FC236}">
                <a16:creationId xmlns:a16="http://schemas.microsoft.com/office/drawing/2014/main" id="{6FB3A077-D7D8-0D4D-BD5E-55C5C9A94440}"/>
              </a:ext>
            </a:extLst>
          </p:cNvPr>
          <p:cNvSpPr txBox="1"/>
          <p:nvPr/>
        </p:nvSpPr>
        <p:spPr>
          <a:xfrm>
            <a:off x="6693107" y="3105834"/>
            <a:ext cx="1963712" cy="646331"/>
          </a:xfrm>
          <a:prstGeom prst="rect">
            <a:avLst/>
          </a:prstGeom>
          <a:noFill/>
        </p:spPr>
        <p:txBody>
          <a:bodyPr wrap="square" rtlCol="0">
            <a:spAutoFit/>
          </a:bodyPr>
          <a:lstStyle/>
          <a:p>
            <a:r>
              <a:rPr lang="en-US" dirty="0">
                <a:solidFill>
                  <a:srgbClr val="FF0000"/>
                </a:solidFill>
              </a:rPr>
              <a:t>*need to add hydroxy phenazine</a:t>
            </a:r>
          </a:p>
        </p:txBody>
      </p:sp>
      <p:sp>
        <p:nvSpPr>
          <p:cNvPr id="10" name="Slide Number Placeholder 9">
            <a:extLst>
              <a:ext uri="{FF2B5EF4-FFF2-40B4-BE49-F238E27FC236}">
                <a16:creationId xmlns:a16="http://schemas.microsoft.com/office/drawing/2014/main" id="{28DCEEB5-7196-A248-A081-A50280C8F7AD}"/>
              </a:ext>
            </a:extLst>
          </p:cNvPr>
          <p:cNvSpPr>
            <a:spLocks noGrp="1"/>
          </p:cNvSpPr>
          <p:nvPr>
            <p:ph type="sldNum" sz="quarter" idx="12"/>
          </p:nvPr>
        </p:nvSpPr>
        <p:spPr/>
        <p:txBody>
          <a:bodyPr/>
          <a:lstStyle/>
          <a:p>
            <a:fld id="{454452C0-5982-3049-8CFE-F874B9FB114A}" type="slidenum">
              <a:rPr lang="en-US" smtClean="0"/>
              <a:t>8</a:t>
            </a:fld>
            <a:endParaRPr lang="en-US"/>
          </a:p>
        </p:txBody>
      </p:sp>
    </p:spTree>
    <p:extLst>
      <p:ext uri="{BB962C8B-B14F-4D97-AF65-F5344CB8AC3E}">
        <p14:creationId xmlns:p14="http://schemas.microsoft.com/office/powerpoint/2010/main" val="3117081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856D3-3DD6-5944-8F13-2E7E027ECBDB}"/>
              </a:ext>
            </a:extLst>
          </p:cNvPr>
          <p:cNvSpPr>
            <a:spLocks noGrp="1"/>
          </p:cNvSpPr>
          <p:nvPr>
            <p:ph idx="1"/>
          </p:nvPr>
        </p:nvSpPr>
        <p:spPr>
          <a:xfrm>
            <a:off x="270842" y="149902"/>
            <a:ext cx="2847112" cy="6204187"/>
          </a:xfrm>
        </p:spPr>
        <p:txBody>
          <a:bodyPr>
            <a:normAutofit/>
          </a:bodyPr>
          <a:lstStyle/>
          <a:p>
            <a:pPr marL="0" indent="0">
              <a:buNone/>
            </a:pPr>
            <a:r>
              <a:rPr lang="en-US" sz="2000" dirty="0"/>
              <a:t>1. Characterized Pa fluorophores </a:t>
            </a:r>
          </a:p>
          <a:p>
            <a:pPr lvl="1"/>
            <a:r>
              <a:rPr lang="en-US" sz="1800" u="sng" dirty="0"/>
              <a:t>Supplemental</a:t>
            </a:r>
            <a:r>
              <a:rPr lang="en-US" sz="1800" dirty="0"/>
              <a:t>: Pyocyanin and hydroxy phenazine spectral, lifetime shifts from chemical and electrochemical reduction experiments</a:t>
            </a:r>
          </a:p>
          <a:p>
            <a:pPr lvl="2"/>
            <a:endParaRPr lang="en-US" sz="1600" dirty="0"/>
          </a:p>
          <a:p>
            <a:pPr marL="685800" lvl="2" indent="0">
              <a:buNone/>
            </a:pPr>
            <a:endParaRPr lang="en-US" sz="1600" dirty="0"/>
          </a:p>
          <a:p>
            <a:pPr marL="685800" lvl="2" indent="0">
              <a:buNone/>
            </a:pPr>
            <a:endParaRPr lang="en-US" sz="1600" dirty="0"/>
          </a:p>
          <a:p>
            <a:pPr marL="342900" lvl="1" indent="0">
              <a:buNone/>
            </a:pPr>
            <a:endParaRPr lang="en-US" sz="1800" dirty="0"/>
          </a:p>
          <a:p>
            <a:pPr lvl="1"/>
            <a:endParaRPr lang="en-US" sz="1800" dirty="0"/>
          </a:p>
        </p:txBody>
      </p:sp>
      <p:pic>
        <p:nvPicPr>
          <p:cNvPr id="9" name="Picture 8">
            <a:extLst>
              <a:ext uri="{FF2B5EF4-FFF2-40B4-BE49-F238E27FC236}">
                <a16:creationId xmlns:a16="http://schemas.microsoft.com/office/drawing/2014/main" id="{5D75060A-C018-1243-A29B-099C1AD50E4C}"/>
              </a:ext>
            </a:extLst>
          </p:cNvPr>
          <p:cNvPicPr>
            <a:picLocks noChangeAspect="1"/>
          </p:cNvPicPr>
          <p:nvPr/>
        </p:nvPicPr>
        <p:blipFill>
          <a:blip r:embed="rId2"/>
          <a:stretch>
            <a:fillRect/>
          </a:stretch>
        </p:blipFill>
        <p:spPr>
          <a:xfrm>
            <a:off x="3457280" y="326906"/>
            <a:ext cx="5137536" cy="6204187"/>
          </a:xfrm>
          <a:prstGeom prst="rect">
            <a:avLst/>
          </a:prstGeom>
        </p:spPr>
      </p:pic>
      <p:sp>
        <p:nvSpPr>
          <p:cNvPr id="2" name="Slide Number Placeholder 1">
            <a:extLst>
              <a:ext uri="{FF2B5EF4-FFF2-40B4-BE49-F238E27FC236}">
                <a16:creationId xmlns:a16="http://schemas.microsoft.com/office/drawing/2014/main" id="{AA9B599D-B24B-D24A-8181-F6802DA2CE2F}"/>
              </a:ext>
            </a:extLst>
          </p:cNvPr>
          <p:cNvSpPr>
            <a:spLocks noGrp="1"/>
          </p:cNvSpPr>
          <p:nvPr>
            <p:ph type="sldNum" sz="quarter" idx="12"/>
          </p:nvPr>
        </p:nvSpPr>
        <p:spPr/>
        <p:txBody>
          <a:bodyPr/>
          <a:lstStyle/>
          <a:p>
            <a:fld id="{454452C0-5982-3049-8CFE-F874B9FB114A}" type="slidenum">
              <a:rPr lang="en-US" smtClean="0"/>
              <a:t>9</a:t>
            </a:fld>
            <a:endParaRPr lang="en-US"/>
          </a:p>
        </p:txBody>
      </p:sp>
    </p:spTree>
    <p:extLst>
      <p:ext uri="{BB962C8B-B14F-4D97-AF65-F5344CB8AC3E}">
        <p14:creationId xmlns:p14="http://schemas.microsoft.com/office/powerpoint/2010/main" val="794138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1426</TotalTime>
  <Words>814</Words>
  <Application>Microsoft Macintosh PowerPoint</Application>
  <PresentationFormat>Letter Paper (8.5x11 in)</PresentationFormat>
  <Paragraphs>96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Unmixing algorithm - Input is 1st and 2nd harmonics. With both harmonics, there are more knowns than unknowns and the system can be solved (in theory) - phz ko biofilms in M9 succinate plates</vt:lpstr>
      <vt:lpstr>PowerPoint Presentation</vt:lpstr>
      <vt:lpstr>Manuscript</vt:lpstr>
      <vt:lpstr>PowerPoint Presentation</vt:lpstr>
      <vt:lpstr>Potential journals</vt:lpstr>
      <vt:lpstr>Results outline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tara gallagher</dc:creator>
  <cp:lastModifiedBy>tara gallagher</cp:lastModifiedBy>
  <cp:revision>22</cp:revision>
  <dcterms:created xsi:type="dcterms:W3CDTF">2021-11-17T22:12:08Z</dcterms:created>
  <dcterms:modified xsi:type="dcterms:W3CDTF">2021-11-18T21:58:40Z</dcterms:modified>
</cp:coreProperties>
</file>